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63" r:id="rId3"/>
    <p:sldId id="262" r:id="rId4"/>
    <p:sldId id="264" r:id="rId5"/>
    <p:sldId id="256" r:id="rId6"/>
    <p:sldId id="266" r:id="rId7"/>
    <p:sldId id="267" r:id="rId8"/>
    <p:sldId id="268" r:id="rId9"/>
    <p:sldId id="265" r:id="rId10"/>
    <p:sldId id="269" r:id="rId11"/>
    <p:sldId id="270" r:id="rId12"/>
    <p:sldId id="259" r:id="rId13"/>
    <p:sldId id="271" r:id="rId14"/>
    <p:sldId id="272" r:id="rId15"/>
    <p:sldId id="273" r:id="rId16"/>
    <p:sldId id="274" r:id="rId17"/>
    <p:sldId id="275" r:id="rId18"/>
    <p:sldId id="276" r:id="rId19"/>
    <p:sldId id="277" r:id="rId20"/>
    <p:sldId id="260" r:id="rId21"/>
    <p:sldId id="278" r:id="rId22"/>
    <p:sldId id="279" r:id="rId23"/>
    <p:sldId id="280" r:id="rId24"/>
    <p:sldId id="281" r:id="rId25"/>
    <p:sldId id="282" r:id="rId26"/>
    <p:sldId id="283" r:id="rId27"/>
    <p:sldId id="257" r:id="rId28"/>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95180"/>
    <a:srgbClr val="9D141B"/>
    <a:srgbClr val="E9B31D"/>
    <a:srgbClr val="009FE3"/>
    <a:srgbClr val="0D5274"/>
    <a:srgbClr val="99151A"/>
    <a:srgbClr val="EAB21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100" d="100"/>
          <a:sy n="100" d="100"/>
        </p:scale>
        <p:origin x="852" y="3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98DDBBA-F6F6-4F10-AAA1-4F7FA74CB15C}"/>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9699D961-BDF3-4AE6-9F46-C04B975770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0C493949-2BE2-4A4D-989D-F4352AA73EAB}"/>
              </a:ext>
            </a:extLst>
          </p:cNvPr>
          <p:cNvSpPr>
            <a:spLocks noGrp="1"/>
          </p:cNvSpPr>
          <p:nvPr>
            <p:ph type="dt" sz="half" idx="10"/>
          </p:nvPr>
        </p:nvSpPr>
        <p:spPr/>
        <p:txBody>
          <a:bodyPr/>
          <a:lstStyle/>
          <a:p>
            <a:fld id="{67DE8CEE-6DA4-4503-8D0B-A9CD547358A7}" type="datetimeFigureOut">
              <a:rPr lang="es-CO" smtClean="0"/>
              <a:t>9/05/2020</a:t>
            </a:fld>
            <a:endParaRPr lang="es-CO"/>
          </a:p>
        </p:txBody>
      </p:sp>
      <p:sp>
        <p:nvSpPr>
          <p:cNvPr id="5" name="Marcador de pie de página 4">
            <a:extLst>
              <a:ext uri="{FF2B5EF4-FFF2-40B4-BE49-F238E27FC236}">
                <a16:creationId xmlns:a16="http://schemas.microsoft.com/office/drawing/2014/main" id="{93F25FE3-1444-40E9-BC67-6B16E933EDB6}"/>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82E2910C-07E2-4D07-8F2A-4078888B4B8E}"/>
              </a:ext>
            </a:extLst>
          </p:cNvPr>
          <p:cNvSpPr>
            <a:spLocks noGrp="1"/>
          </p:cNvSpPr>
          <p:nvPr>
            <p:ph type="sldNum" sz="quarter" idx="12"/>
          </p:nvPr>
        </p:nvSpPr>
        <p:spPr/>
        <p:txBody>
          <a:bodyPr/>
          <a:lstStyle/>
          <a:p>
            <a:fld id="{6A9AC04C-3E21-4267-803B-C754AF24922D}" type="slidenum">
              <a:rPr lang="es-CO" smtClean="0"/>
              <a:t>‹Nº›</a:t>
            </a:fld>
            <a:endParaRPr lang="es-CO"/>
          </a:p>
        </p:txBody>
      </p:sp>
    </p:spTree>
    <p:extLst>
      <p:ext uri="{BB962C8B-B14F-4D97-AF65-F5344CB8AC3E}">
        <p14:creationId xmlns:p14="http://schemas.microsoft.com/office/powerpoint/2010/main" val="584191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F7A15C-0174-455D-B20B-5E3EFD88B58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A64CCB42-93EB-4231-B685-0B2833047935}"/>
              </a:ext>
            </a:extLst>
          </p:cNvPr>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F0073F60-6521-4C22-9CB7-541C3CAB523E}"/>
              </a:ext>
            </a:extLst>
          </p:cNvPr>
          <p:cNvSpPr>
            <a:spLocks noGrp="1"/>
          </p:cNvSpPr>
          <p:nvPr>
            <p:ph type="dt" sz="half" idx="10"/>
          </p:nvPr>
        </p:nvSpPr>
        <p:spPr/>
        <p:txBody>
          <a:bodyPr/>
          <a:lstStyle/>
          <a:p>
            <a:fld id="{67DE8CEE-6DA4-4503-8D0B-A9CD547358A7}" type="datetimeFigureOut">
              <a:rPr lang="es-CO" smtClean="0"/>
              <a:t>9/05/2020</a:t>
            </a:fld>
            <a:endParaRPr lang="es-CO"/>
          </a:p>
        </p:txBody>
      </p:sp>
      <p:sp>
        <p:nvSpPr>
          <p:cNvPr id="5" name="Marcador de pie de página 4">
            <a:extLst>
              <a:ext uri="{FF2B5EF4-FFF2-40B4-BE49-F238E27FC236}">
                <a16:creationId xmlns:a16="http://schemas.microsoft.com/office/drawing/2014/main" id="{22F431A2-6068-462B-BE93-DC303E5DC029}"/>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DA2494FD-33C5-4069-A0CF-76966044A561}"/>
              </a:ext>
            </a:extLst>
          </p:cNvPr>
          <p:cNvSpPr>
            <a:spLocks noGrp="1"/>
          </p:cNvSpPr>
          <p:nvPr>
            <p:ph type="sldNum" sz="quarter" idx="12"/>
          </p:nvPr>
        </p:nvSpPr>
        <p:spPr/>
        <p:txBody>
          <a:bodyPr/>
          <a:lstStyle/>
          <a:p>
            <a:fld id="{6A9AC04C-3E21-4267-803B-C754AF24922D}" type="slidenum">
              <a:rPr lang="es-CO" smtClean="0"/>
              <a:t>‹Nº›</a:t>
            </a:fld>
            <a:endParaRPr lang="es-CO"/>
          </a:p>
        </p:txBody>
      </p:sp>
    </p:spTree>
    <p:extLst>
      <p:ext uri="{BB962C8B-B14F-4D97-AF65-F5344CB8AC3E}">
        <p14:creationId xmlns:p14="http://schemas.microsoft.com/office/powerpoint/2010/main" val="3460156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27F1896-643F-4120-AF97-9FE0B4DF7B28}"/>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1E74602D-1CA6-4DB0-A1A8-F4E7ED4EEB89}"/>
              </a:ext>
            </a:extLst>
          </p:cNvPr>
          <p:cNvSpPr>
            <a:spLocks noGrp="1"/>
          </p:cNvSpPr>
          <p:nvPr>
            <p:ph type="body" orient="vert" idx="1"/>
          </p:nvPr>
        </p:nvSpPr>
        <p:spPr>
          <a:xfrm>
            <a:off x="838200" y="365125"/>
            <a:ext cx="7734300" cy="5811838"/>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6CCCB73A-189D-4B9B-AABC-EE7DA04D3EA7}"/>
              </a:ext>
            </a:extLst>
          </p:cNvPr>
          <p:cNvSpPr>
            <a:spLocks noGrp="1"/>
          </p:cNvSpPr>
          <p:nvPr>
            <p:ph type="dt" sz="half" idx="10"/>
          </p:nvPr>
        </p:nvSpPr>
        <p:spPr/>
        <p:txBody>
          <a:bodyPr/>
          <a:lstStyle/>
          <a:p>
            <a:fld id="{67DE8CEE-6DA4-4503-8D0B-A9CD547358A7}" type="datetimeFigureOut">
              <a:rPr lang="es-CO" smtClean="0"/>
              <a:t>9/05/2020</a:t>
            </a:fld>
            <a:endParaRPr lang="es-CO"/>
          </a:p>
        </p:txBody>
      </p:sp>
      <p:sp>
        <p:nvSpPr>
          <p:cNvPr id="5" name="Marcador de pie de página 4">
            <a:extLst>
              <a:ext uri="{FF2B5EF4-FFF2-40B4-BE49-F238E27FC236}">
                <a16:creationId xmlns:a16="http://schemas.microsoft.com/office/drawing/2014/main" id="{6ABC147F-2203-459B-850F-B6EE78D609FB}"/>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8948128B-31D3-4FD7-80A2-4DC6F20DE624}"/>
              </a:ext>
            </a:extLst>
          </p:cNvPr>
          <p:cNvSpPr>
            <a:spLocks noGrp="1"/>
          </p:cNvSpPr>
          <p:nvPr>
            <p:ph type="sldNum" sz="quarter" idx="12"/>
          </p:nvPr>
        </p:nvSpPr>
        <p:spPr/>
        <p:txBody>
          <a:bodyPr/>
          <a:lstStyle/>
          <a:p>
            <a:fld id="{6A9AC04C-3E21-4267-803B-C754AF24922D}" type="slidenum">
              <a:rPr lang="es-CO" smtClean="0"/>
              <a:t>‹Nº›</a:t>
            </a:fld>
            <a:endParaRPr lang="es-CO"/>
          </a:p>
        </p:txBody>
      </p:sp>
    </p:spTree>
    <p:extLst>
      <p:ext uri="{BB962C8B-B14F-4D97-AF65-F5344CB8AC3E}">
        <p14:creationId xmlns:p14="http://schemas.microsoft.com/office/powerpoint/2010/main" val="28207204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914286-94BA-4AF8-8602-A17A1EA8A901}"/>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4D5AABDB-FFB5-415E-A7DE-9F47029FA6F9}"/>
              </a:ext>
            </a:extLst>
          </p:cNvPr>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F84C73F-379C-48E8-AE0C-4854195F96B0}"/>
              </a:ext>
            </a:extLst>
          </p:cNvPr>
          <p:cNvSpPr>
            <a:spLocks noGrp="1"/>
          </p:cNvSpPr>
          <p:nvPr>
            <p:ph type="dt" sz="half" idx="10"/>
          </p:nvPr>
        </p:nvSpPr>
        <p:spPr/>
        <p:txBody>
          <a:bodyPr/>
          <a:lstStyle/>
          <a:p>
            <a:fld id="{67DE8CEE-6DA4-4503-8D0B-A9CD547358A7}" type="datetimeFigureOut">
              <a:rPr lang="es-CO" smtClean="0"/>
              <a:t>9/05/2020</a:t>
            </a:fld>
            <a:endParaRPr lang="es-CO"/>
          </a:p>
        </p:txBody>
      </p:sp>
      <p:sp>
        <p:nvSpPr>
          <p:cNvPr id="5" name="Marcador de pie de página 4">
            <a:extLst>
              <a:ext uri="{FF2B5EF4-FFF2-40B4-BE49-F238E27FC236}">
                <a16:creationId xmlns:a16="http://schemas.microsoft.com/office/drawing/2014/main" id="{15D7BCC7-EA50-4FA1-AB98-CA5DD57676F6}"/>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0B5918D9-7243-4608-B3D7-B341188A9829}"/>
              </a:ext>
            </a:extLst>
          </p:cNvPr>
          <p:cNvSpPr>
            <a:spLocks noGrp="1"/>
          </p:cNvSpPr>
          <p:nvPr>
            <p:ph type="sldNum" sz="quarter" idx="12"/>
          </p:nvPr>
        </p:nvSpPr>
        <p:spPr/>
        <p:txBody>
          <a:bodyPr/>
          <a:lstStyle/>
          <a:p>
            <a:fld id="{6A9AC04C-3E21-4267-803B-C754AF24922D}" type="slidenum">
              <a:rPr lang="es-CO" smtClean="0"/>
              <a:t>‹Nº›</a:t>
            </a:fld>
            <a:endParaRPr lang="es-CO"/>
          </a:p>
        </p:txBody>
      </p:sp>
    </p:spTree>
    <p:extLst>
      <p:ext uri="{BB962C8B-B14F-4D97-AF65-F5344CB8AC3E}">
        <p14:creationId xmlns:p14="http://schemas.microsoft.com/office/powerpoint/2010/main" val="23936451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383F63-5B46-4CE2-B2F9-30322A8A1779}"/>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17F77E81-0B6D-40A6-8A4F-6D6126FA143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Marcador de fecha 3">
            <a:extLst>
              <a:ext uri="{FF2B5EF4-FFF2-40B4-BE49-F238E27FC236}">
                <a16:creationId xmlns:a16="http://schemas.microsoft.com/office/drawing/2014/main" id="{E90E01E6-2E37-4335-8B1F-1F90FC4F2F29}"/>
              </a:ext>
            </a:extLst>
          </p:cNvPr>
          <p:cNvSpPr>
            <a:spLocks noGrp="1"/>
          </p:cNvSpPr>
          <p:nvPr>
            <p:ph type="dt" sz="half" idx="10"/>
          </p:nvPr>
        </p:nvSpPr>
        <p:spPr/>
        <p:txBody>
          <a:bodyPr/>
          <a:lstStyle/>
          <a:p>
            <a:fld id="{67DE8CEE-6DA4-4503-8D0B-A9CD547358A7}" type="datetimeFigureOut">
              <a:rPr lang="es-CO" smtClean="0"/>
              <a:t>9/05/2020</a:t>
            </a:fld>
            <a:endParaRPr lang="es-CO"/>
          </a:p>
        </p:txBody>
      </p:sp>
      <p:sp>
        <p:nvSpPr>
          <p:cNvPr id="5" name="Marcador de pie de página 4">
            <a:extLst>
              <a:ext uri="{FF2B5EF4-FFF2-40B4-BE49-F238E27FC236}">
                <a16:creationId xmlns:a16="http://schemas.microsoft.com/office/drawing/2014/main" id="{44B2065F-67B5-4325-A413-94725B2616E6}"/>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6994BDBE-D751-4C5C-AB03-C23B5CD2F667}"/>
              </a:ext>
            </a:extLst>
          </p:cNvPr>
          <p:cNvSpPr>
            <a:spLocks noGrp="1"/>
          </p:cNvSpPr>
          <p:nvPr>
            <p:ph type="sldNum" sz="quarter" idx="12"/>
          </p:nvPr>
        </p:nvSpPr>
        <p:spPr/>
        <p:txBody>
          <a:bodyPr/>
          <a:lstStyle/>
          <a:p>
            <a:fld id="{6A9AC04C-3E21-4267-803B-C754AF24922D}" type="slidenum">
              <a:rPr lang="es-CO" smtClean="0"/>
              <a:t>‹Nº›</a:t>
            </a:fld>
            <a:endParaRPr lang="es-CO"/>
          </a:p>
        </p:txBody>
      </p:sp>
    </p:spTree>
    <p:extLst>
      <p:ext uri="{BB962C8B-B14F-4D97-AF65-F5344CB8AC3E}">
        <p14:creationId xmlns:p14="http://schemas.microsoft.com/office/powerpoint/2010/main" val="3328149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24E014-F0BA-4857-9305-CC3438D5A470}"/>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78C136F7-8078-4FAA-8F18-4FFBEDEE6BA3}"/>
              </a:ext>
            </a:extLst>
          </p:cNvPr>
          <p:cNvSpPr>
            <a:spLocks noGrp="1"/>
          </p:cNvSpPr>
          <p:nvPr>
            <p:ph sz="half" idx="1"/>
          </p:nvPr>
        </p:nvSpPr>
        <p:spPr>
          <a:xfrm>
            <a:off x="838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A81D9E27-CC95-4675-892D-4696F699C75D}"/>
              </a:ext>
            </a:extLst>
          </p:cNvPr>
          <p:cNvSpPr>
            <a:spLocks noGrp="1"/>
          </p:cNvSpPr>
          <p:nvPr>
            <p:ph sz="half" idx="2"/>
          </p:nvPr>
        </p:nvSpPr>
        <p:spPr>
          <a:xfrm>
            <a:off x="6172200" y="1825625"/>
            <a:ext cx="5181600" cy="435133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29026B9A-6091-47B7-B20E-D18EC023DE66}"/>
              </a:ext>
            </a:extLst>
          </p:cNvPr>
          <p:cNvSpPr>
            <a:spLocks noGrp="1"/>
          </p:cNvSpPr>
          <p:nvPr>
            <p:ph type="dt" sz="half" idx="10"/>
          </p:nvPr>
        </p:nvSpPr>
        <p:spPr/>
        <p:txBody>
          <a:bodyPr/>
          <a:lstStyle/>
          <a:p>
            <a:fld id="{67DE8CEE-6DA4-4503-8D0B-A9CD547358A7}" type="datetimeFigureOut">
              <a:rPr lang="es-CO" smtClean="0"/>
              <a:t>9/05/2020</a:t>
            </a:fld>
            <a:endParaRPr lang="es-CO"/>
          </a:p>
        </p:txBody>
      </p:sp>
      <p:sp>
        <p:nvSpPr>
          <p:cNvPr id="6" name="Marcador de pie de página 5">
            <a:extLst>
              <a:ext uri="{FF2B5EF4-FFF2-40B4-BE49-F238E27FC236}">
                <a16:creationId xmlns:a16="http://schemas.microsoft.com/office/drawing/2014/main" id="{F5723BA3-17A2-42B1-B80D-411292DF2597}"/>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91A901D6-DFB8-4A3F-BE5D-FD41AC5F4B99}"/>
              </a:ext>
            </a:extLst>
          </p:cNvPr>
          <p:cNvSpPr>
            <a:spLocks noGrp="1"/>
          </p:cNvSpPr>
          <p:nvPr>
            <p:ph type="sldNum" sz="quarter" idx="12"/>
          </p:nvPr>
        </p:nvSpPr>
        <p:spPr/>
        <p:txBody>
          <a:bodyPr/>
          <a:lstStyle/>
          <a:p>
            <a:fld id="{6A9AC04C-3E21-4267-803B-C754AF24922D}" type="slidenum">
              <a:rPr lang="es-CO" smtClean="0"/>
              <a:t>‹Nº›</a:t>
            </a:fld>
            <a:endParaRPr lang="es-CO"/>
          </a:p>
        </p:txBody>
      </p:sp>
    </p:spTree>
    <p:extLst>
      <p:ext uri="{BB962C8B-B14F-4D97-AF65-F5344CB8AC3E}">
        <p14:creationId xmlns:p14="http://schemas.microsoft.com/office/powerpoint/2010/main" val="3527590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C85BC4-BF21-4238-B5AF-D0F2E5BF2DBF}"/>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46A654F8-97C1-4FD8-B74A-899D6D8C70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Marcador de contenido 3">
            <a:extLst>
              <a:ext uri="{FF2B5EF4-FFF2-40B4-BE49-F238E27FC236}">
                <a16:creationId xmlns:a16="http://schemas.microsoft.com/office/drawing/2014/main" id="{94615B24-68B3-468D-9463-B2F17BC74F09}"/>
              </a:ext>
            </a:extLst>
          </p:cNvPr>
          <p:cNvSpPr>
            <a:spLocks noGrp="1"/>
          </p:cNvSpPr>
          <p:nvPr>
            <p:ph sz="half" idx="2"/>
          </p:nvPr>
        </p:nvSpPr>
        <p:spPr>
          <a:xfrm>
            <a:off x="839788" y="2505075"/>
            <a:ext cx="5157787"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3E9F0A85-FAF6-43DE-AD22-E8D739E5F1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Marcador de contenido 5">
            <a:extLst>
              <a:ext uri="{FF2B5EF4-FFF2-40B4-BE49-F238E27FC236}">
                <a16:creationId xmlns:a16="http://schemas.microsoft.com/office/drawing/2014/main" id="{B1501FB4-88EA-4216-B917-C05CBFF6F526}"/>
              </a:ext>
            </a:extLst>
          </p:cNvPr>
          <p:cNvSpPr>
            <a:spLocks noGrp="1"/>
          </p:cNvSpPr>
          <p:nvPr>
            <p:ph sz="quarter" idx="4"/>
          </p:nvPr>
        </p:nvSpPr>
        <p:spPr>
          <a:xfrm>
            <a:off x="6172200" y="2505075"/>
            <a:ext cx="5183188" cy="368458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4B449AAD-38AC-44B1-AF2A-2CA9D2BAEE7F}"/>
              </a:ext>
            </a:extLst>
          </p:cNvPr>
          <p:cNvSpPr>
            <a:spLocks noGrp="1"/>
          </p:cNvSpPr>
          <p:nvPr>
            <p:ph type="dt" sz="half" idx="10"/>
          </p:nvPr>
        </p:nvSpPr>
        <p:spPr/>
        <p:txBody>
          <a:bodyPr/>
          <a:lstStyle/>
          <a:p>
            <a:fld id="{67DE8CEE-6DA4-4503-8D0B-A9CD547358A7}" type="datetimeFigureOut">
              <a:rPr lang="es-CO" smtClean="0"/>
              <a:t>9/05/2020</a:t>
            </a:fld>
            <a:endParaRPr lang="es-CO"/>
          </a:p>
        </p:txBody>
      </p:sp>
      <p:sp>
        <p:nvSpPr>
          <p:cNvPr id="8" name="Marcador de pie de página 7">
            <a:extLst>
              <a:ext uri="{FF2B5EF4-FFF2-40B4-BE49-F238E27FC236}">
                <a16:creationId xmlns:a16="http://schemas.microsoft.com/office/drawing/2014/main" id="{F3BD9620-26A9-49DD-9416-620FB74E0BEB}"/>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60B1B473-BD99-4420-AD57-B55825BA43D7}"/>
              </a:ext>
            </a:extLst>
          </p:cNvPr>
          <p:cNvSpPr>
            <a:spLocks noGrp="1"/>
          </p:cNvSpPr>
          <p:nvPr>
            <p:ph type="sldNum" sz="quarter" idx="12"/>
          </p:nvPr>
        </p:nvSpPr>
        <p:spPr/>
        <p:txBody>
          <a:bodyPr/>
          <a:lstStyle/>
          <a:p>
            <a:fld id="{6A9AC04C-3E21-4267-803B-C754AF24922D}" type="slidenum">
              <a:rPr lang="es-CO" smtClean="0"/>
              <a:t>‹Nº›</a:t>
            </a:fld>
            <a:endParaRPr lang="es-CO"/>
          </a:p>
        </p:txBody>
      </p:sp>
    </p:spTree>
    <p:extLst>
      <p:ext uri="{BB962C8B-B14F-4D97-AF65-F5344CB8AC3E}">
        <p14:creationId xmlns:p14="http://schemas.microsoft.com/office/powerpoint/2010/main" val="1865517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BCC7F4-84E5-4DB0-B553-DCDF78FBEBAE}"/>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AD4CBC34-DBFA-4F1A-A304-BB910826AE56}"/>
              </a:ext>
            </a:extLst>
          </p:cNvPr>
          <p:cNvSpPr>
            <a:spLocks noGrp="1"/>
          </p:cNvSpPr>
          <p:nvPr>
            <p:ph type="dt" sz="half" idx="10"/>
          </p:nvPr>
        </p:nvSpPr>
        <p:spPr/>
        <p:txBody>
          <a:bodyPr/>
          <a:lstStyle/>
          <a:p>
            <a:fld id="{67DE8CEE-6DA4-4503-8D0B-A9CD547358A7}" type="datetimeFigureOut">
              <a:rPr lang="es-CO" smtClean="0"/>
              <a:t>9/05/2020</a:t>
            </a:fld>
            <a:endParaRPr lang="es-CO"/>
          </a:p>
        </p:txBody>
      </p:sp>
      <p:sp>
        <p:nvSpPr>
          <p:cNvPr id="4" name="Marcador de pie de página 3">
            <a:extLst>
              <a:ext uri="{FF2B5EF4-FFF2-40B4-BE49-F238E27FC236}">
                <a16:creationId xmlns:a16="http://schemas.microsoft.com/office/drawing/2014/main" id="{FD867AE6-D95E-4C35-B267-F67AAFFD8CD4}"/>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8E275207-6724-4730-9749-2499C8E8F70E}"/>
              </a:ext>
            </a:extLst>
          </p:cNvPr>
          <p:cNvSpPr>
            <a:spLocks noGrp="1"/>
          </p:cNvSpPr>
          <p:nvPr>
            <p:ph type="sldNum" sz="quarter" idx="12"/>
          </p:nvPr>
        </p:nvSpPr>
        <p:spPr/>
        <p:txBody>
          <a:bodyPr/>
          <a:lstStyle/>
          <a:p>
            <a:fld id="{6A9AC04C-3E21-4267-803B-C754AF24922D}" type="slidenum">
              <a:rPr lang="es-CO" smtClean="0"/>
              <a:t>‹Nº›</a:t>
            </a:fld>
            <a:endParaRPr lang="es-CO"/>
          </a:p>
        </p:txBody>
      </p:sp>
    </p:spTree>
    <p:extLst>
      <p:ext uri="{BB962C8B-B14F-4D97-AF65-F5344CB8AC3E}">
        <p14:creationId xmlns:p14="http://schemas.microsoft.com/office/powerpoint/2010/main" val="305529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DC1BDA7D-5EC7-423E-9FF6-D1100A7CB27B}"/>
              </a:ext>
            </a:extLst>
          </p:cNvPr>
          <p:cNvSpPr>
            <a:spLocks noGrp="1"/>
          </p:cNvSpPr>
          <p:nvPr>
            <p:ph type="dt" sz="half" idx="10"/>
          </p:nvPr>
        </p:nvSpPr>
        <p:spPr/>
        <p:txBody>
          <a:bodyPr/>
          <a:lstStyle/>
          <a:p>
            <a:fld id="{67DE8CEE-6DA4-4503-8D0B-A9CD547358A7}" type="datetimeFigureOut">
              <a:rPr lang="es-CO" smtClean="0"/>
              <a:t>9/05/2020</a:t>
            </a:fld>
            <a:endParaRPr lang="es-CO"/>
          </a:p>
        </p:txBody>
      </p:sp>
      <p:sp>
        <p:nvSpPr>
          <p:cNvPr id="3" name="Marcador de pie de página 2">
            <a:extLst>
              <a:ext uri="{FF2B5EF4-FFF2-40B4-BE49-F238E27FC236}">
                <a16:creationId xmlns:a16="http://schemas.microsoft.com/office/drawing/2014/main" id="{353622F9-C629-40E1-A0DE-3D5E36417151}"/>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D079624C-6D7C-42DA-AAAA-1DEE2BDFA0D4}"/>
              </a:ext>
            </a:extLst>
          </p:cNvPr>
          <p:cNvSpPr>
            <a:spLocks noGrp="1"/>
          </p:cNvSpPr>
          <p:nvPr>
            <p:ph type="sldNum" sz="quarter" idx="12"/>
          </p:nvPr>
        </p:nvSpPr>
        <p:spPr/>
        <p:txBody>
          <a:bodyPr/>
          <a:lstStyle/>
          <a:p>
            <a:fld id="{6A9AC04C-3E21-4267-803B-C754AF24922D}" type="slidenum">
              <a:rPr lang="es-CO" smtClean="0"/>
              <a:t>‹Nº›</a:t>
            </a:fld>
            <a:endParaRPr lang="es-CO"/>
          </a:p>
        </p:txBody>
      </p:sp>
    </p:spTree>
    <p:extLst>
      <p:ext uri="{BB962C8B-B14F-4D97-AF65-F5344CB8AC3E}">
        <p14:creationId xmlns:p14="http://schemas.microsoft.com/office/powerpoint/2010/main" val="28093950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C8253E-F755-4957-B6A7-35503F0DC324}"/>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6364136D-12E7-4614-8013-FA027F3A9B8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A097FA10-A15C-48AE-8AC9-10892EECC4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78640958-3D87-4999-B8D8-A16FC3E078F3}"/>
              </a:ext>
            </a:extLst>
          </p:cNvPr>
          <p:cNvSpPr>
            <a:spLocks noGrp="1"/>
          </p:cNvSpPr>
          <p:nvPr>
            <p:ph type="dt" sz="half" idx="10"/>
          </p:nvPr>
        </p:nvSpPr>
        <p:spPr/>
        <p:txBody>
          <a:bodyPr/>
          <a:lstStyle/>
          <a:p>
            <a:fld id="{67DE8CEE-6DA4-4503-8D0B-A9CD547358A7}" type="datetimeFigureOut">
              <a:rPr lang="es-CO" smtClean="0"/>
              <a:t>9/05/2020</a:t>
            </a:fld>
            <a:endParaRPr lang="es-CO"/>
          </a:p>
        </p:txBody>
      </p:sp>
      <p:sp>
        <p:nvSpPr>
          <p:cNvPr id="6" name="Marcador de pie de página 5">
            <a:extLst>
              <a:ext uri="{FF2B5EF4-FFF2-40B4-BE49-F238E27FC236}">
                <a16:creationId xmlns:a16="http://schemas.microsoft.com/office/drawing/2014/main" id="{13746106-2E64-4E2F-A274-9036257FA29F}"/>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C4FE87F4-B269-4E72-BCF6-13C8C775DF7B}"/>
              </a:ext>
            </a:extLst>
          </p:cNvPr>
          <p:cNvSpPr>
            <a:spLocks noGrp="1"/>
          </p:cNvSpPr>
          <p:nvPr>
            <p:ph type="sldNum" sz="quarter" idx="12"/>
          </p:nvPr>
        </p:nvSpPr>
        <p:spPr/>
        <p:txBody>
          <a:bodyPr/>
          <a:lstStyle/>
          <a:p>
            <a:fld id="{6A9AC04C-3E21-4267-803B-C754AF24922D}" type="slidenum">
              <a:rPr lang="es-CO" smtClean="0"/>
              <a:t>‹Nº›</a:t>
            </a:fld>
            <a:endParaRPr lang="es-CO"/>
          </a:p>
        </p:txBody>
      </p:sp>
    </p:spTree>
    <p:extLst>
      <p:ext uri="{BB962C8B-B14F-4D97-AF65-F5344CB8AC3E}">
        <p14:creationId xmlns:p14="http://schemas.microsoft.com/office/powerpoint/2010/main" val="25008571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1790E4-F4AB-4CC3-985D-C362767138A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9235055C-FBD7-4C63-B1ED-27204C40B8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a:extLst>
              <a:ext uri="{FF2B5EF4-FFF2-40B4-BE49-F238E27FC236}">
                <a16:creationId xmlns:a16="http://schemas.microsoft.com/office/drawing/2014/main" id="{4D032886-789C-4C6A-A21C-E8A7E20973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Marcador de fecha 4">
            <a:extLst>
              <a:ext uri="{FF2B5EF4-FFF2-40B4-BE49-F238E27FC236}">
                <a16:creationId xmlns:a16="http://schemas.microsoft.com/office/drawing/2014/main" id="{D471255A-3086-4F98-9D04-47CDD277C9B8}"/>
              </a:ext>
            </a:extLst>
          </p:cNvPr>
          <p:cNvSpPr>
            <a:spLocks noGrp="1"/>
          </p:cNvSpPr>
          <p:nvPr>
            <p:ph type="dt" sz="half" idx="10"/>
          </p:nvPr>
        </p:nvSpPr>
        <p:spPr/>
        <p:txBody>
          <a:bodyPr/>
          <a:lstStyle/>
          <a:p>
            <a:fld id="{67DE8CEE-6DA4-4503-8D0B-A9CD547358A7}" type="datetimeFigureOut">
              <a:rPr lang="es-CO" smtClean="0"/>
              <a:t>9/05/2020</a:t>
            </a:fld>
            <a:endParaRPr lang="es-CO"/>
          </a:p>
        </p:txBody>
      </p:sp>
      <p:sp>
        <p:nvSpPr>
          <p:cNvPr id="6" name="Marcador de pie de página 5">
            <a:extLst>
              <a:ext uri="{FF2B5EF4-FFF2-40B4-BE49-F238E27FC236}">
                <a16:creationId xmlns:a16="http://schemas.microsoft.com/office/drawing/2014/main" id="{5ECD9D69-5B13-46D6-BCF0-45FDCD7ED73C}"/>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68E4D538-4515-4669-A2B0-9D865362A1E8}"/>
              </a:ext>
            </a:extLst>
          </p:cNvPr>
          <p:cNvSpPr>
            <a:spLocks noGrp="1"/>
          </p:cNvSpPr>
          <p:nvPr>
            <p:ph type="sldNum" sz="quarter" idx="12"/>
          </p:nvPr>
        </p:nvSpPr>
        <p:spPr/>
        <p:txBody>
          <a:bodyPr/>
          <a:lstStyle/>
          <a:p>
            <a:fld id="{6A9AC04C-3E21-4267-803B-C754AF24922D}" type="slidenum">
              <a:rPr lang="es-CO" smtClean="0"/>
              <a:t>‹Nº›</a:t>
            </a:fld>
            <a:endParaRPr lang="es-CO"/>
          </a:p>
        </p:txBody>
      </p:sp>
    </p:spTree>
    <p:extLst>
      <p:ext uri="{BB962C8B-B14F-4D97-AF65-F5344CB8AC3E}">
        <p14:creationId xmlns:p14="http://schemas.microsoft.com/office/powerpoint/2010/main" val="1180367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C0DA4B3C-F908-4314-9F85-66DCA7D7AC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85ECD85-3E5B-443D-AABF-B40D8B5E72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85767E63-2AC7-4E8F-91FD-B5D8C1FB16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7DE8CEE-6DA4-4503-8D0B-A9CD547358A7}" type="datetimeFigureOut">
              <a:rPr lang="es-CO" smtClean="0"/>
              <a:t>9/05/2020</a:t>
            </a:fld>
            <a:endParaRPr lang="es-CO"/>
          </a:p>
        </p:txBody>
      </p:sp>
      <p:sp>
        <p:nvSpPr>
          <p:cNvPr id="5" name="Marcador de pie de página 4">
            <a:extLst>
              <a:ext uri="{FF2B5EF4-FFF2-40B4-BE49-F238E27FC236}">
                <a16:creationId xmlns:a16="http://schemas.microsoft.com/office/drawing/2014/main" id="{907F24FF-E8D7-4B33-B2E1-0B573F70E6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B34ACB63-69A5-4809-99FA-A143125FBD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9AC04C-3E21-4267-803B-C754AF24922D}" type="slidenum">
              <a:rPr lang="es-CO" smtClean="0"/>
              <a:t>‹Nº›</a:t>
            </a:fld>
            <a:endParaRPr lang="es-CO"/>
          </a:p>
        </p:txBody>
      </p:sp>
    </p:spTree>
    <p:extLst>
      <p:ext uri="{BB962C8B-B14F-4D97-AF65-F5344CB8AC3E}">
        <p14:creationId xmlns:p14="http://schemas.microsoft.com/office/powerpoint/2010/main" val="28592732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jp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jp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9.jp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9.jp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9.jp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hyperlink" Target="mailto:Luis.castellanosg@usantoto.edu.co" TargetMode="External"/><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jpg"/><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2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36.jpg"/><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6.jpg"/><Relationship Id="rId1" Type="http://schemas.openxmlformats.org/officeDocument/2006/relationships/slideLayout" Target="../slideLayouts/slideLayout1.xml"/><Relationship Id="rId6" Type="http://schemas.openxmlformats.org/officeDocument/2006/relationships/image" Target="../media/image54.jpg"/><Relationship Id="rId5" Type="http://schemas.openxmlformats.org/officeDocument/2006/relationships/image" Target="../media/image53.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deepdreamgenerator.com/" TargetMode="External"/><Relationship Id="rId2" Type="http://schemas.openxmlformats.org/officeDocument/2006/relationships/image" Target="../media/image5.jpg"/><Relationship Id="rId1" Type="http://schemas.openxmlformats.org/officeDocument/2006/relationships/slideLayout" Target="../slideLayouts/slideLayout1.xml"/><Relationship Id="rId6" Type="http://schemas.openxmlformats.org/officeDocument/2006/relationships/image" Target="../media/image58.png"/><Relationship Id="rId5" Type="http://schemas.openxmlformats.org/officeDocument/2006/relationships/hyperlink" Target="https://edoc.hu-berlin.de/bitstream/handle/18452/19403/Spratt%20-%20final.pdf" TargetMode="External"/><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5.jpg"/><Relationship Id="rId1" Type="http://schemas.openxmlformats.org/officeDocument/2006/relationships/slideLayout" Target="../slideLayouts/slideLayout1.xml"/><Relationship Id="rId4" Type="http://schemas.openxmlformats.org/officeDocument/2006/relationships/image" Target="../media/image10.gif"/></Relationships>
</file>

<file path=ppt/slides/_rels/slide8.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5.jpg"/><Relationship Id="rId1" Type="http://schemas.openxmlformats.org/officeDocument/2006/relationships/slideLayout" Target="../slideLayouts/slideLayout1.xml"/><Relationship Id="rId4" Type="http://schemas.openxmlformats.org/officeDocument/2006/relationships/image" Target="../media/image10.gif"/></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5.jp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45937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D1087DF4-FFD8-49D8-B516-E6CD287AE296}"/>
              </a:ext>
            </a:extLst>
          </p:cNvPr>
          <p:cNvSpPr txBox="1"/>
          <p:nvPr/>
        </p:nvSpPr>
        <p:spPr>
          <a:xfrm>
            <a:off x="1614197" y="475862"/>
            <a:ext cx="6848669" cy="584775"/>
          </a:xfrm>
          <a:prstGeom prst="rect">
            <a:avLst/>
          </a:prstGeom>
          <a:noFill/>
        </p:spPr>
        <p:txBody>
          <a:bodyPr wrap="square" rtlCol="0">
            <a:spAutoFit/>
          </a:bodyPr>
          <a:lstStyle/>
          <a:p>
            <a:r>
              <a:rPr lang="es-ES" sz="3200" b="1" dirty="0">
                <a:solidFill>
                  <a:srgbClr val="FFC000"/>
                </a:solidFill>
                <a:effectLst>
                  <a:outerShdw blurRad="38100" dist="38100" dir="2700000" algn="tl">
                    <a:srgbClr val="000000">
                      <a:alpha val="43137"/>
                    </a:srgbClr>
                  </a:outerShdw>
                </a:effectLst>
              </a:rPr>
              <a:t>El sentido de la visión </a:t>
            </a:r>
          </a:p>
        </p:txBody>
      </p:sp>
      <p:sp>
        <p:nvSpPr>
          <p:cNvPr id="8" name="Rectángulo 7">
            <a:extLst>
              <a:ext uri="{FF2B5EF4-FFF2-40B4-BE49-F238E27FC236}">
                <a16:creationId xmlns:a16="http://schemas.microsoft.com/office/drawing/2014/main" id="{CDCE9373-6CA2-4223-841A-185FF4A26FAF}"/>
              </a:ext>
            </a:extLst>
          </p:cNvPr>
          <p:cNvSpPr/>
          <p:nvPr/>
        </p:nvSpPr>
        <p:spPr>
          <a:xfrm>
            <a:off x="8467810" y="670303"/>
            <a:ext cx="3396343" cy="465546"/>
          </a:xfrm>
          <a:custGeom>
            <a:avLst/>
            <a:gdLst>
              <a:gd name="connsiteX0" fmla="*/ 0 w 2891246"/>
              <a:gd name="connsiteY0" fmla="*/ 0 h 452846"/>
              <a:gd name="connsiteX1" fmla="*/ 2891246 w 2891246"/>
              <a:gd name="connsiteY1" fmla="*/ 0 h 452846"/>
              <a:gd name="connsiteX2" fmla="*/ 2891246 w 2891246"/>
              <a:gd name="connsiteY2" fmla="*/ 452846 h 452846"/>
              <a:gd name="connsiteX3" fmla="*/ 0 w 2891246"/>
              <a:gd name="connsiteY3" fmla="*/ 452846 h 452846"/>
              <a:gd name="connsiteX4" fmla="*/ 0 w 2891246"/>
              <a:gd name="connsiteY4" fmla="*/ 0 h 452846"/>
              <a:gd name="connsiteX0" fmla="*/ 0 w 3396343"/>
              <a:gd name="connsiteY0" fmla="*/ 0 h 470263"/>
              <a:gd name="connsiteX1" fmla="*/ 2891246 w 3396343"/>
              <a:gd name="connsiteY1" fmla="*/ 0 h 470263"/>
              <a:gd name="connsiteX2" fmla="*/ 3396343 w 3396343"/>
              <a:gd name="connsiteY2" fmla="*/ 470263 h 470263"/>
              <a:gd name="connsiteX3" fmla="*/ 0 w 3396343"/>
              <a:gd name="connsiteY3" fmla="*/ 452846 h 470263"/>
              <a:gd name="connsiteX4" fmla="*/ 0 w 3396343"/>
              <a:gd name="connsiteY4" fmla="*/ 0 h 470263"/>
              <a:gd name="connsiteX0" fmla="*/ 0 w 3396343"/>
              <a:gd name="connsiteY0" fmla="*/ 0 h 452846"/>
              <a:gd name="connsiteX1" fmla="*/ 2891246 w 3396343"/>
              <a:gd name="connsiteY1" fmla="*/ 0 h 452846"/>
              <a:gd name="connsiteX2" fmla="*/ 3396343 w 3396343"/>
              <a:gd name="connsiteY2" fmla="*/ 452846 h 452846"/>
              <a:gd name="connsiteX3" fmla="*/ 0 w 3396343"/>
              <a:gd name="connsiteY3" fmla="*/ 452846 h 452846"/>
              <a:gd name="connsiteX4" fmla="*/ 0 w 3396343"/>
              <a:gd name="connsiteY4" fmla="*/ 0 h 452846"/>
              <a:gd name="connsiteX0" fmla="*/ 0 w 3396343"/>
              <a:gd name="connsiteY0" fmla="*/ 0 h 465546"/>
              <a:gd name="connsiteX1" fmla="*/ 2891246 w 3396343"/>
              <a:gd name="connsiteY1" fmla="*/ 0 h 465546"/>
              <a:gd name="connsiteX2" fmla="*/ 3396343 w 3396343"/>
              <a:gd name="connsiteY2" fmla="*/ 452846 h 465546"/>
              <a:gd name="connsiteX3" fmla="*/ 419100 w 3396343"/>
              <a:gd name="connsiteY3" fmla="*/ 465546 h 465546"/>
              <a:gd name="connsiteX4" fmla="*/ 0 w 3396343"/>
              <a:gd name="connsiteY4" fmla="*/ 0 h 465546"/>
              <a:gd name="connsiteX0" fmla="*/ 0 w 3396343"/>
              <a:gd name="connsiteY0" fmla="*/ 0 h 465546"/>
              <a:gd name="connsiteX1" fmla="*/ 2891246 w 3396343"/>
              <a:gd name="connsiteY1" fmla="*/ 0 h 465546"/>
              <a:gd name="connsiteX2" fmla="*/ 3396343 w 3396343"/>
              <a:gd name="connsiteY2" fmla="*/ 452846 h 465546"/>
              <a:gd name="connsiteX3" fmla="*/ 438150 w 3396343"/>
              <a:gd name="connsiteY3" fmla="*/ 465546 h 465546"/>
              <a:gd name="connsiteX4" fmla="*/ 0 w 3396343"/>
              <a:gd name="connsiteY4" fmla="*/ 0 h 465546"/>
              <a:gd name="connsiteX0" fmla="*/ 0 w 3396343"/>
              <a:gd name="connsiteY0" fmla="*/ 0 h 465546"/>
              <a:gd name="connsiteX1" fmla="*/ 2891246 w 3396343"/>
              <a:gd name="connsiteY1" fmla="*/ 0 h 465546"/>
              <a:gd name="connsiteX2" fmla="*/ 3396343 w 3396343"/>
              <a:gd name="connsiteY2" fmla="*/ 452846 h 465546"/>
              <a:gd name="connsiteX3" fmla="*/ 450850 w 3396343"/>
              <a:gd name="connsiteY3" fmla="*/ 465546 h 465546"/>
              <a:gd name="connsiteX4" fmla="*/ 0 w 3396343"/>
              <a:gd name="connsiteY4" fmla="*/ 0 h 465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343" h="465546">
                <a:moveTo>
                  <a:pt x="0" y="0"/>
                </a:moveTo>
                <a:lnTo>
                  <a:pt x="2891246" y="0"/>
                </a:lnTo>
                <a:lnTo>
                  <a:pt x="3396343" y="452846"/>
                </a:lnTo>
                <a:lnTo>
                  <a:pt x="450850" y="465546"/>
                </a:lnTo>
                <a:lnTo>
                  <a:pt x="0" y="0"/>
                </a:lnTo>
                <a:close/>
              </a:path>
            </a:pathLst>
          </a:cu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b="1" dirty="0">
                <a:solidFill>
                  <a:schemeClr val="tx1"/>
                </a:solidFill>
                <a:effectLst>
                  <a:outerShdw blurRad="38100" dist="38100" dir="2700000" algn="tl">
                    <a:srgbClr val="000000">
                      <a:alpha val="43137"/>
                    </a:srgbClr>
                  </a:outerShdw>
                </a:effectLst>
                <a:ea typeface="Calibri"/>
                <a:cs typeface="Calibri"/>
                <a:sym typeface="Calibri"/>
              </a:rPr>
              <a:t>Lóbulo occipital</a:t>
            </a:r>
          </a:p>
        </p:txBody>
      </p:sp>
      <p:sp>
        <p:nvSpPr>
          <p:cNvPr id="2" name="Rectángulo 1">
            <a:extLst>
              <a:ext uri="{FF2B5EF4-FFF2-40B4-BE49-F238E27FC236}">
                <a16:creationId xmlns:a16="http://schemas.microsoft.com/office/drawing/2014/main" id="{9D44DD2E-7770-48A2-8045-BDDE6BF9951A}"/>
              </a:ext>
            </a:extLst>
          </p:cNvPr>
          <p:cNvSpPr/>
          <p:nvPr/>
        </p:nvSpPr>
        <p:spPr>
          <a:xfrm>
            <a:off x="5142020" y="1135849"/>
            <a:ext cx="2319738" cy="369332"/>
          </a:xfrm>
          <a:prstGeom prst="rect">
            <a:avLst/>
          </a:prstGeom>
        </p:spPr>
        <p:txBody>
          <a:bodyPr wrap="none">
            <a:spAutoFit/>
          </a:bodyPr>
          <a:lstStyle/>
          <a:p>
            <a:r>
              <a:rPr lang="es-CO" b="1" u="sng" dirty="0">
                <a:effectLst>
                  <a:outerShdw blurRad="38100" dist="38100" dir="2700000" algn="tl">
                    <a:srgbClr val="000000">
                      <a:alpha val="43137"/>
                    </a:srgbClr>
                  </a:outerShdw>
                </a:effectLst>
              </a:rPr>
              <a:t>Interpretando escenas</a:t>
            </a:r>
          </a:p>
        </p:txBody>
      </p:sp>
      <p:pic>
        <p:nvPicPr>
          <p:cNvPr id="10" name="Google Shape;146;p12">
            <a:extLst>
              <a:ext uri="{FF2B5EF4-FFF2-40B4-BE49-F238E27FC236}">
                <a16:creationId xmlns:a16="http://schemas.microsoft.com/office/drawing/2014/main" id="{7989BFC7-3EEC-4716-8243-92196535E164}"/>
              </a:ext>
            </a:extLst>
          </p:cNvPr>
          <p:cNvPicPr preferRelativeResize="0"/>
          <p:nvPr/>
        </p:nvPicPr>
        <p:blipFill rotWithShape="1">
          <a:blip r:embed="rId3">
            <a:alphaModFix/>
          </a:blip>
          <a:srcRect/>
          <a:stretch/>
        </p:blipFill>
        <p:spPr>
          <a:xfrm>
            <a:off x="2109880" y="2195998"/>
            <a:ext cx="3577500" cy="3224934"/>
          </a:xfrm>
          <a:prstGeom prst="rect">
            <a:avLst/>
          </a:prstGeom>
          <a:noFill/>
          <a:ln>
            <a:noFill/>
          </a:ln>
        </p:spPr>
      </p:pic>
      <p:sp>
        <p:nvSpPr>
          <p:cNvPr id="11" name="Google Shape;147;p12">
            <a:extLst>
              <a:ext uri="{FF2B5EF4-FFF2-40B4-BE49-F238E27FC236}">
                <a16:creationId xmlns:a16="http://schemas.microsoft.com/office/drawing/2014/main" id="{C597CD7E-D816-467D-906B-3F1E6485C065}"/>
              </a:ext>
            </a:extLst>
          </p:cNvPr>
          <p:cNvSpPr/>
          <p:nvPr/>
        </p:nvSpPr>
        <p:spPr>
          <a:xfrm>
            <a:off x="4702601" y="1925793"/>
            <a:ext cx="222791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a:solidFill>
                  <a:schemeClr val="dk1"/>
                </a:solidFill>
                <a:latin typeface="Arial"/>
                <a:ea typeface="Arial"/>
                <a:cs typeface="Arial"/>
                <a:sym typeface="Arial"/>
              </a:rPr>
              <a:t>Triángulo de Kaniza</a:t>
            </a:r>
            <a:endParaRPr sz="1800">
              <a:solidFill>
                <a:schemeClr val="dk1"/>
              </a:solidFill>
              <a:latin typeface="Calibri"/>
              <a:ea typeface="Calibri"/>
              <a:cs typeface="Calibri"/>
              <a:sym typeface="Calibri"/>
            </a:endParaRPr>
          </a:p>
        </p:txBody>
      </p:sp>
      <p:sp>
        <p:nvSpPr>
          <p:cNvPr id="12" name="Google Shape;148;p12">
            <a:extLst>
              <a:ext uri="{FF2B5EF4-FFF2-40B4-BE49-F238E27FC236}">
                <a16:creationId xmlns:a16="http://schemas.microsoft.com/office/drawing/2014/main" id="{31D1A9BE-E348-40C1-9E23-86E09F2C0509}"/>
              </a:ext>
            </a:extLst>
          </p:cNvPr>
          <p:cNvSpPr/>
          <p:nvPr/>
        </p:nvSpPr>
        <p:spPr>
          <a:xfrm>
            <a:off x="2400135" y="5903893"/>
            <a:ext cx="3220279" cy="95410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400" dirty="0">
                <a:solidFill>
                  <a:schemeClr val="dk1"/>
                </a:solidFill>
                <a:latin typeface="Calibri"/>
                <a:ea typeface="Calibri"/>
                <a:cs typeface="Calibri"/>
                <a:sym typeface="Calibri"/>
              </a:rPr>
              <a:t>En la figura se percibe un triángulo equilátero blanco, pero de hecho no existe ninguno. Este efecto es conocido como contorno subjetivo.</a:t>
            </a:r>
            <a:endParaRPr sz="1400" dirty="0">
              <a:solidFill>
                <a:schemeClr val="dk1"/>
              </a:solidFill>
              <a:latin typeface="Calibri"/>
              <a:ea typeface="Calibri"/>
              <a:cs typeface="Calibri"/>
              <a:sym typeface="Calibri"/>
            </a:endParaRPr>
          </a:p>
        </p:txBody>
      </p:sp>
      <p:pic>
        <p:nvPicPr>
          <p:cNvPr id="13" name="Google Shape;149;p12">
            <a:extLst>
              <a:ext uri="{FF2B5EF4-FFF2-40B4-BE49-F238E27FC236}">
                <a16:creationId xmlns:a16="http://schemas.microsoft.com/office/drawing/2014/main" id="{07C501E8-7754-4022-B785-B33F247C6F3D}"/>
              </a:ext>
            </a:extLst>
          </p:cNvPr>
          <p:cNvPicPr preferRelativeResize="0"/>
          <p:nvPr/>
        </p:nvPicPr>
        <p:blipFill rotWithShape="1">
          <a:blip r:embed="rId4">
            <a:alphaModFix/>
          </a:blip>
          <a:srcRect/>
          <a:stretch/>
        </p:blipFill>
        <p:spPr>
          <a:xfrm>
            <a:off x="6375441" y="2295125"/>
            <a:ext cx="3577500" cy="4439867"/>
          </a:xfrm>
          <a:prstGeom prst="rect">
            <a:avLst/>
          </a:prstGeom>
          <a:noFill/>
          <a:ln>
            <a:noFill/>
          </a:ln>
        </p:spPr>
      </p:pic>
    </p:spTree>
    <p:extLst>
      <p:ext uri="{BB962C8B-B14F-4D97-AF65-F5344CB8AC3E}">
        <p14:creationId xmlns:p14="http://schemas.microsoft.com/office/powerpoint/2010/main" val="3290789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D1087DF4-FFD8-49D8-B516-E6CD287AE296}"/>
              </a:ext>
            </a:extLst>
          </p:cNvPr>
          <p:cNvSpPr txBox="1"/>
          <p:nvPr/>
        </p:nvSpPr>
        <p:spPr>
          <a:xfrm>
            <a:off x="1614197" y="475862"/>
            <a:ext cx="6848669" cy="584775"/>
          </a:xfrm>
          <a:prstGeom prst="rect">
            <a:avLst/>
          </a:prstGeom>
          <a:noFill/>
        </p:spPr>
        <p:txBody>
          <a:bodyPr wrap="square" rtlCol="0">
            <a:spAutoFit/>
          </a:bodyPr>
          <a:lstStyle/>
          <a:p>
            <a:r>
              <a:rPr lang="es-ES" sz="3200" b="1" dirty="0">
                <a:solidFill>
                  <a:srgbClr val="FFC000"/>
                </a:solidFill>
                <a:effectLst>
                  <a:outerShdw blurRad="38100" dist="38100" dir="2700000" algn="tl">
                    <a:srgbClr val="000000">
                      <a:alpha val="43137"/>
                    </a:srgbClr>
                  </a:outerShdw>
                </a:effectLst>
              </a:rPr>
              <a:t>El sentido de la visión </a:t>
            </a:r>
          </a:p>
        </p:txBody>
      </p:sp>
      <p:sp>
        <p:nvSpPr>
          <p:cNvPr id="8" name="Rectángulo 7">
            <a:extLst>
              <a:ext uri="{FF2B5EF4-FFF2-40B4-BE49-F238E27FC236}">
                <a16:creationId xmlns:a16="http://schemas.microsoft.com/office/drawing/2014/main" id="{CDCE9373-6CA2-4223-841A-185FF4A26FAF}"/>
              </a:ext>
            </a:extLst>
          </p:cNvPr>
          <p:cNvSpPr/>
          <p:nvPr/>
        </p:nvSpPr>
        <p:spPr>
          <a:xfrm>
            <a:off x="8467810" y="670303"/>
            <a:ext cx="3396343" cy="465546"/>
          </a:xfrm>
          <a:custGeom>
            <a:avLst/>
            <a:gdLst>
              <a:gd name="connsiteX0" fmla="*/ 0 w 2891246"/>
              <a:gd name="connsiteY0" fmla="*/ 0 h 452846"/>
              <a:gd name="connsiteX1" fmla="*/ 2891246 w 2891246"/>
              <a:gd name="connsiteY1" fmla="*/ 0 h 452846"/>
              <a:gd name="connsiteX2" fmla="*/ 2891246 w 2891246"/>
              <a:gd name="connsiteY2" fmla="*/ 452846 h 452846"/>
              <a:gd name="connsiteX3" fmla="*/ 0 w 2891246"/>
              <a:gd name="connsiteY3" fmla="*/ 452846 h 452846"/>
              <a:gd name="connsiteX4" fmla="*/ 0 w 2891246"/>
              <a:gd name="connsiteY4" fmla="*/ 0 h 452846"/>
              <a:gd name="connsiteX0" fmla="*/ 0 w 3396343"/>
              <a:gd name="connsiteY0" fmla="*/ 0 h 470263"/>
              <a:gd name="connsiteX1" fmla="*/ 2891246 w 3396343"/>
              <a:gd name="connsiteY1" fmla="*/ 0 h 470263"/>
              <a:gd name="connsiteX2" fmla="*/ 3396343 w 3396343"/>
              <a:gd name="connsiteY2" fmla="*/ 470263 h 470263"/>
              <a:gd name="connsiteX3" fmla="*/ 0 w 3396343"/>
              <a:gd name="connsiteY3" fmla="*/ 452846 h 470263"/>
              <a:gd name="connsiteX4" fmla="*/ 0 w 3396343"/>
              <a:gd name="connsiteY4" fmla="*/ 0 h 470263"/>
              <a:gd name="connsiteX0" fmla="*/ 0 w 3396343"/>
              <a:gd name="connsiteY0" fmla="*/ 0 h 452846"/>
              <a:gd name="connsiteX1" fmla="*/ 2891246 w 3396343"/>
              <a:gd name="connsiteY1" fmla="*/ 0 h 452846"/>
              <a:gd name="connsiteX2" fmla="*/ 3396343 w 3396343"/>
              <a:gd name="connsiteY2" fmla="*/ 452846 h 452846"/>
              <a:gd name="connsiteX3" fmla="*/ 0 w 3396343"/>
              <a:gd name="connsiteY3" fmla="*/ 452846 h 452846"/>
              <a:gd name="connsiteX4" fmla="*/ 0 w 3396343"/>
              <a:gd name="connsiteY4" fmla="*/ 0 h 452846"/>
              <a:gd name="connsiteX0" fmla="*/ 0 w 3396343"/>
              <a:gd name="connsiteY0" fmla="*/ 0 h 465546"/>
              <a:gd name="connsiteX1" fmla="*/ 2891246 w 3396343"/>
              <a:gd name="connsiteY1" fmla="*/ 0 h 465546"/>
              <a:gd name="connsiteX2" fmla="*/ 3396343 w 3396343"/>
              <a:gd name="connsiteY2" fmla="*/ 452846 h 465546"/>
              <a:gd name="connsiteX3" fmla="*/ 419100 w 3396343"/>
              <a:gd name="connsiteY3" fmla="*/ 465546 h 465546"/>
              <a:gd name="connsiteX4" fmla="*/ 0 w 3396343"/>
              <a:gd name="connsiteY4" fmla="*/ 0 h 465546"/>
              <a:gd name="connsiteX0" fmla="*/ 0 w 3396343"/>
              <a:gd name="connsiteY0" fmla="*/ 0 h 465546"/>
              <a:gd name="connsiteX1" fmla="*/ 2891246 w 3396343"/>
              <a:gd name="connsiteY1" fmla="*/ 0 h 465546"/>
              <a:gd name="connsiteX2" fmla="*/ 3396343 w 3396343"/>
              <a:gd name="connsiteY2" fmla="*/ 452846 h 465546"/>
              <a:gd name="connsiteX3" fmla="*/ 438150 w 3396343"/>
              <a:gd name="connsiteY3" fmla="*/ 465546 h 465546"/>
              <a:gd name="connsiteX4" fmla="*/ 0 w 3396343"/>
              <a:gd name="connsiteY4" fmla="*/ 0 h 465546"/>
              <a:gd name="connsiteX0" fmla="*/ 0 w 3396343"/>
              <a:gd name="connsiteY0" fmla="*/ 0 h 465546"/>
              <a:gd name="connsiteX1" fmla="*/ 2891246 w 3396343"/>
              <a:gd name="connsiteY1" fmla="*/ 0 h 465546"/>
              <a:gd name="connsiteX2" fmla="*/ 3396343 w 3396343"/>
              <a:gd name="connsiteY2" fmla="*/ 452846 h 465546"/>
              <a:gd name="connsiteX3" fmla="*/ 450850 w 3396343"/>
              <a:gd name="connsiteY3" fmla="*/ 465546 h 465546"/>
              <a:gd name="connsiteX4" fmla="*/ 0 w 3396343"/>
              <a:gd name="connsiteY4" fmla="*/ 0 h 465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343" h="465546">
                <a:moveTo>
                  <a:pt x="0" y="0"/>
                </a:moveTo>
                <a:lnTo>
                  <a:pt x="2891246" y="0"/>
                </a:lnTo>
                <a:lnTo>
                  <a:pt x="3396343" y="452846"/>
                </a:lnTo>
                <a:lnTo>
                  <a:pt x="450850" y="465546"/>
                </a:lnTo>
                <a:lnTo>
                  <a:pt x="0" y="0"/>
                </a:lnTo>
                <a:close/>
              </a:path>
            </a:pathLst>
          </a:cu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b="1" dirty="0">
                <a:solidFill>
                  <a:schemeClr val="tx1"/>
                </a:solidFill>
                <a:effectLst>
                  <a:outerShdw blurRad="38100" dist="38100" dir="2700000" algn="tl">
                    <a:srgbClr val="000000">
                      <a:alpha val="43137"/>
                    </a:srgbClr>
                  </a:outerShdw>
                </a:effectLst>
                <a:ea typeface="Calibri"/>
                <a:cs typeface="Calibri"/>
                <a:sym typeface="Calibri"/>
              </a:rPr>
              <a:t>Lóbulo occipital</a:t>
            </a:r>
          </a:p>
        </p:txBody>
      </p:sp>
      <p:sp>
        <p:nvSpPr>
          <p:cNvPr id="2" name="Rectángulo 1">
            <a:extLst>
              <a:ext uri="{FF2B5EF4-FFF2-40B4-BE49-F238E27FC236}">
                <a16:creationId xmlns:a16="http://schemas.microsoft.com/office/drawing/2014/main" id="{9D44DD2E-7770-48A2-8045-BDDE6BF9951A}"/>
              </a:ext>
            </a:extLst>
          </p:cNvPr>
          <p:cNvSpPr/>
          <p:nvPr/>
        </p:nvSpPr>
        <p:spPr>
          <a:xfrm>
            <a:off x="5142020" y="1135849"/>
            <a:ext cx="2319738" cy="369332"/>
          </a:xfrm>
          <a:prstGeom prst="rect">
            <a:avLst/>
          </a:prstGeom>
        </p:spPr>
        <p:txBody>
          <a:bodyPr wrap="none">
            <a:spAutoFit/>
          </a:bodyPr>
          <a:lstStyle/>
          <a:p>
            <a:r>
              <a:rPr lang="es-CO" b="1" u="sng" dirty="0">
                <a:effectLst>
                  <a:outerShdw blurRad="38100" dist="38100" dir="2700000" algn="tl">
                    <a:srgbClr val="000000">
                      <a:alpha val="43137"/>
                    </a:srgbClr>
                  </a:outerShdw>
                </a:effectLst>
              </a:rPr>
              <a:t>Interpretando escenas</a:t>
            </a:r>
          </a:p>
        </p:txBody>
      </p:sp>
      <p:sp>
        <p:nvSpPr>
          <p:cNvPr id="9" name="Google Shape;163;p13">
            <a:extLst>
              <a:ext uri="{FF2B5EF4-FFF2-40B4-BE49-F238E27FC236}">
                <a16:creationId xmlns:a16="http://schemas.microsoft.com/office/drawing/2014/main" id="{0883B2CC-F50D-47F0-9C24-E6795146D0E9}"/>
              </a:ext>
            </a:extLst>
          </p:cNvPr>
          <p:cNvSpPr/>
          <p:nvPr/>
        </p:nvSpPr>
        <p:spPr>
          <a:xfrm>
            <a:off x="1171574" y="1742619"/>
            <a:ext cx="10858501"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dirty="0">
                <a:solidFill>
                  <a:schemeClr val="dk1"/>
                </a:solidFill>
                <a:latin typeface="Arial"/>
                <a:ea typeface="Arial"/>
                <a:cs typeface="Arial"/>
                <a:sym typeface="Arial"/>
              </a:rPr>
              <a:t>Efectos visuales en imágenes que engañan al cerebro pensando en 3D </a:t>
            </a:r>
            <a:r>
              <a:rPr lang="es-CO" dirty="0">
                <a:solidFill>
                  <a:schemeClr val="dk1"/>
                </a:solidFill>
                <a:latin typeface="Arial"/>
                <a:ea typeface="Arial"/>
                <a:cs typeface="Arial"/>
                <a:sym typeface="Arial"/>
              </a:rPr>
              <a:t>y son </a:t>
            </a:r>
            <a:r>
              <a:rPr lang="es-CO" sz="1800" dirty="0">
                <a:solidFill>
                  <a:schemeClr val="dk1"/>
                </a:solidFill>
                <a:latin typeface="Arial"/>
                <a:ea typeface="Arial"/>
                <a:cs typeface="Arial"/>
                <a:sym typeface="Arial"/>
              </a:rPr>
              <a:t>escena 2D.</a:t>
            </a:r>
            <a:endParaRPr sz="1800" dirty="0">
              <a:solidFill>
                <a:schemeClr val="dk1"/>
              </a:solidFill>
              <a:latin typeface="Calibri"/>
              <a:ea typeface="Calibri"/>
              <a:cs typeface="Calibri"/>
              <a:sym typeface="Calibri"/>
            </a:endParaRPr>
          </a:p>
        </p:txBody>
      </p:sp>
      <p:pic>
        <p:nvPicPr>
          <p:cNvPr id="14" name="Google Shape;164;p13">
            <a:extLst>
              <a:ext uri="{FF2B5EF4-FFF2-40B4-BE49-F238E27FC236}">
                <a16:creationId xmlns:a16="http://schemas.microsoft.com/office/drawing/2014/main" id="{BF7F9339-4388-4AC5-8342-CF1B05730790}"/>
              </a:ext>
            </a:extLst>
          </p:cNvPr>
          <p:cNvPicPr preferRelativeResize="0"/>
          <p:nvPr/>
        </p:nvPicPr>
        <p:blipFill rotWithShape="1">
          <a:blip r:embed="rId3">
            <a:alphaModFix/>
          </a:blip>
          <a:srcRect/>
          <a:stretch/>
        </p:blipFill>
        <p:spPr>
          <a:xfrm>
            <a:off x="1342527" y="2469782"/>
            <a:ext cx="4470363" cy="2734908"/>
          </a:xfrm>
          <a:prstGeom prst="rect">
            <a:avLst/>
          </a:prstGeom>
          <a:noFill/>
          <a:ln>
            <a:noFill/>
          </a:ln>
        </p:spPr>
      </p:pic>
      <p:pic>
        <p:nvPicPr>
          <p:cNvPr id="15" name="Google Shape;165;p13">
            <a:extLst>
              <a:ext uri="{FF2B5EF4-FFF2-40B4-BE49-F238E27FC236}">
                <a16:creationId xmlns:a16="http://schemas.microsoft.com/office/drawing/2014/main" id="{0D735274-38E7-47FF-AAAB-E844D3C85C6D}"/>
              </a:ext>
            </a:extLst>
          </p:cNvPr>
          <p:cNvPicPr preferRelativeResize="0"/>
          <p:nvPr/>
        </p:nvPicPr>
        <p:blipFill rotWithShape="1">
          <a:blip r:embed="rId4">
            <a:alphaModFix/>
          </a:blip>
          <a:srcRect/>
          <a:stretch/>
        </p:blipFill>
        <p:spPr>
          <a:xfrm>
            <a:off x="5978802" y="3723553"/>
            <a:ext cx="4042575" cy="2680000"/>
          </a:xfrm>
          <a:prstGeom prst="rect">
            <a:avLst/>
          </a:prstGeom>
          <a:noFill/>
          <a:ln>
            <a:noFill/>
          </a:ln>
        </p:spPr>
      </p:pic>
    </p:spTree>
    <p:extLst>
      <p:ext uri="{BB962C8B-B14F-4D97-AF65-F5344CB8AC3E}">
        <p14:creationId xmlns:p14="http://schemas.microsoft.com/office/powerpoint/2010/main" val="37343150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2CCEC09-1D74-4CAB-B3BC-2D4178B45DE5}"/>
              </a:ext>
            </a:extLst>
          </p:cNvPr>
          <p:cNvSpPr txBox="1"/>
          <p:nvPr/>
        </p:nvSpPr>
        <p:spPr>
          <a:xfrm>
            <a:off x="1614197" y="475862"/>
            <a:ext cx="6848669" cy="584775"/>
          </a:xfrm>
          <a:prstGeom prst="rect">
            <a:avLst/>
          </a:prstGeom>
          <a:noFill/>
        </p:spPr>
        <p:txBody>
          <a:bodyPr wrap="square" rtlCol="0">
            <a:spAutoFit/>
          </a:bodyPr>
          <a:lstStyle/>
          <a:p>
            <a:r>
              <a:rPr lang="es-ES" sz="3200" b="1" dirty="0">
                <a:solidFill>
                  <a:srgbClr val="0D5274"/>
                </a:solidFill>
                <a:effectLst>
                  <a:outerShdw blurRad="38100" dist="38100" dir="2700000" algn="tl">
                    <a:srgbClr val="000000">
                      <a:alpha val="43137"/>
                    </a:srgbClr>
                  </a:outerShdw>
                </a:effectLst>
              </a:rPr>
              <a:t>Visión Artificial</a:t>
            </a:r>
          </a:p>
        </p:txBody>
      </p:sp>
      <p:sp>
        <p:nvSpPr>
          <p:cNvPr id="3" name="Google Shape;178;p15">
            <a:extLst>
              <a:ext uri="{FF2B5EF4-FFF2-40B4-BE49-F238E27FC236}">
                <a16:creationId xmlns:a16="http://schemas.microsoft.com/office/drawing/2014/main" id="{430FC820-267B-4232-BCF8-95DCBA790704}"/>
              </a:ext>
            </a:extLst>
          </p:cNvPr>
          <p:cNvSpPr/>
          <p:nvPr/>
        </p:nvSpPr>
        <p:spPr>
          <a:xfrm>
            <a:off x="1323974" y="1185593"/>
            <a:ext cx="10868025" cy="415494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2400" dirty="0">
                <a:solidFill>
                  <a:schemeClr val="dk1"/>
                </a:solidFill>
                <a:latin typeface="Calibri"/>
                <a:ea typeface="Calibri"/>
                <a:cs typeface="Calibri"/>
                <a:sym typeface="Calibri"/>
              </a:rPr>
              <a:t>La visión artificial tiene como finalidad la extracción de información del mundo físico a partir de imágenes digitales, utilizando para ellos un “computador”.</a:t>
            </a:r>
            <a:endParaRPr dirty="0"/>
          </a:p>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s-CO" sz="2400" dirty="0">
                <a:solidFill>
                  <a:schemeClr val="dk1"/>
                </a:solidFill>
                <a:latin typeface="Calibri"/>
                <a:ea typeface="Calibri"/>
                <a:cs typeface="Calibri"/>
                <a:sym typeface="Calibri"/>
              </a:rPr>
              <a:t>Tiene aplicaciones en multitud de campos:</a:t>
            </a:r>
            <a:endParaRPr dirty="0"/>
          </a:p>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400"/>
              <a:buFont typeface="Arial"/>
              <a:buChar char="•"/>
            </a:pPr>
            <a:r>
              <a:rPr lang="es-CO" sz="2400" dirty="0">
                <a:solidFill>
                  <a:schemeClr val="dk1"/>
                </a:solidFill>
                <a:latin typeface="Calibri"/>
                <a:ea typeface="Calibri"/>
                <a:cs typeface="Calibri"/>
                <a:sym typeface="Calibri"/>
              </a:rPr>
              <a:t>Seguridad.</a:t>
            </a:r>
            <a:endParaRPr dirty="0"/>
          </a:p>
          <a:p>
            <a:pPr marL="285750" marR="0" lvl="0" indent="-285750" algn="l" rtl="0">
              <a:spcBef>
                <a:spcPts val="0"/>
              </a:spcBef>
              <a:spcAft>
                <a:spcPts val="0"/>
              </a:spcAft>
              <a:buClr>
                <a:schemeClr val="dk1"/>
              </a:buClr>
              <a:buSzPts val="2400"/>
              <a:buFont typeface="Arial"/>
              <a:buChar char="•"/>
            </a:pPr>
            <a:r>
              <a:rPr lang="es-CO" sz="2400" dirty="0">
                <a:solidFill>
                  <a:schemeClr val="dk1"/>
                </a:solidFill>
                <a:latin typeface="Calibri"/>
                <a:ea typeface="Calibri"/>
                <a:cs typeface="Calibri"/>
                <a:sym typeface="Calibri"/>
              </a:rPr>
              <a:t>Salud.</a:t>
            </a:r>
            <a:endParaRPr dirty="0"/>
          </a:p>
          <a:p>
            <a:pPr marL="285750" marR="0" lvl="0" indent="-285750" algn="l" rtl="0">
              <a:spcBef>
                <a:spcPts val="0"/>
              </a:spcBef>
              <a:spcAft>
                <a:spcPts val="0"/>
              </a:spcAft>
              <a:buClr>
                <a:schemeClr val="dk1"/>
              </a:buClr>
              <a:buSzPts val="2400"/>
              <a:buFont typeface="Arial"/>
              <a:buChar char="•"/>
            </a:pPr>
            <a:r>
              <a:rPr lang="es-CO" sz="2400" dirty="0">
                <a:solidFill>
                  <a:schemeClr val="dk1"/>
                </a:solidFill>
                <a:latin typeface="Calibri"/>
                <a:ea typeface="Calibri"/>
                <a:cs typeface="Calibri"/>
                <a:sym typeface="Calibri"/>
              </a:rPr>
              <a:t>Educación.</a:t>
            </a:r>
            <a:endParaRPr dirty="0"/>
          </a:p>
          <a:p>
            <a:pPr marL="285750" marR="0" lvl="0" indent="-285750" algn="l" rtl="0">
              <a:spcBef>
                <a:spcPts val="0"/>
              </a:spcBef>
              <a:spcAft>
                <a:spcPts val="0"/>
              </a:spcAft>
              <a:buClr>
                <a:schemeClr val="dk1"/>
              </a:buClr>
              <a:buSzPts val="2400"/>
              <a:buFont typeface="Arial"/>
              <a:buChar char="•"/>
            </a:pPr>
            <a:r>
              <a:rPr lang="es-CO" sz="2400" dirty="0">
                <a:solidFill>
                  <a:schemeClr val="dk1"/>
                </a:solidFill>
                <a:latin typeface="Calibri"/>
                <a:ea typeface="Calibri"/>
                <a:cs typeface="Calibri"/>
                <a:sym typeface="Calibri"/>
              </a:rPr>
              <a:t>Industria.</a:t>
            </a:r>
            <a:endParaRPr dirty="0"/>
          </a:p>
          <a:p>
            <a:pPr marL="285750" marR="0" lvl="0" indent="-285750" algn="l" rtl="0">
              <a:spcBef>
                <a:spcPts val="0"/>
              </a:spcBef>
              <a:spcAft>
                <a:spcPts val="0"/>
              </a:spcAft>
              <a:buClr>
                <a:schemeClr val="dk1"/>
              </a:buClr>
              <a:buSzPts val="2400"/>
              <a:buFont typeface="Arial"/>
              <a:buChar char="•"/>
            </a:pPr>
            <a:r>
              <a:rPr lang="es-CO" sz="2400" dirty="0">
                <a:solidFill>
                  <a:schemeClr val="dk1"/>
                </a:solidFill>
                <a:latin typeface="Calibri"/>
                <a:ea typeface="Calibri"/>
                <a:cs typeface="Calibri"/>
                <a:sym typeface="Calibri"/>
              </a:rPr>
              <a:t>Cultivos.</a:t>
            </a:r>
            <a:endParaRPr dirty="0"/>
          </a:p>
          <a:p>
            <a:pPr marL="285750" marR="0" lvl="0" indent="-285750" algn="l" rtl="0">
              <a:spcBef>
                <a:spcPts val="0"/>
              </a:spcBef>
              <a:spcAft>
                <a:spcPts val="0"/>
              </a:spcAft>
              <a:buClr>
                <a:schemeClr val="dk1"/>
              </a:buClr>
              <a:buSzPts val="2400"/>
              <a:buFont typeface="Arial"/>
              <a:buChar char="•"/>
            </a:pPr>
            <a:r>
              <a:rPr lang="es-CO" sz="2400" dirty="0">
                <a:solidFill>
                  <a:schemeClr val="dk1"/>
                </a:solidFill>
                <a:latin typeface="Calibri"/>
                <a:ea typeface="Calibri"/>
                <a:cs typeface="Calibri"/>
                <a:sym typeface="Calibri"/>
              </a:rPr>
              <a:t>…… </a:t>
            </a:r>
            <a:endParaRPr dirty="0"/>
          </a:p>
        </p:txBody>
      </p:sp>
      <p:pic>
        <p:nvPicPr>
          <p:cNvPr id="4" name="Google Shape;179;p15">
            <a:extLst>
              <a:ext uri="{FF2B5EF4-FFF2-40B4-BE49-F238E27FC236}">
                <a16:creationId xmlns:a16="http://schemas.microsoft.com/office/drawing/2014/main" id="{1439E699-6B4B-4162-9415-02C501791ECE}"/>
              </a:ext>
            </a:extLst>
          </p:cNvPr>
          <p:cNvPicPr preferRelativeResize="0"/>
          <p:nvPr/>
        </p:nvPicPr>
        <p:blipFill rotWithShape="1">
          <a:blip r:embed="rId3">
            <a:alphaModFix/>
          </a:blip>
          <a:srcRect/>
          <a:stretch/>
        </p:blipFill>
        <p:spPr>
          <a:xfrm>
            <a:off x="7711055" y="2843669"/>
            <a:ext cx="2647350" cy="1527600"/>
          </a:xfrm>
          <a:prstGeom prst="rect">
            <a:avLst/>
          </a:prstGeom>
          <a:noFill/>
          <a:ln>
            <a:noFill/>
          </a:ln>
        </p:spPr>
      </p:pic>
      <p:pic>
        <p:nvPicPr>
          <p:cNvPr id="5" name="Google Shape;180;p15">
            <a:extLst>
              <a:ext uri="{FF2B5EF4-FFF2-40B4-BE49-F238E27FC236}">
                <a16:creationId xmlns:a16="http://schemas.microsoft.com/office/drawing/2014/main" id="{F82608E3-E440-4D1C-B9B6-EFD90497D0A6}"/>
              </a:ext>
            </a:extLst>
          </p:cNvPr>
          <p:cNvPicPr preferRelativeResize="0"/>
          <p:nvPr/>
        </p:nvPicPr>
        <p:blipFill rotWithShape="1">
          <a:blip r:embed="rId4">
            <a:alphaModFix/>
          </a:blip>
          <a:srcRect/>
          <a:stretch/>
        </p:blipFill>
        <p:spPr>
          <a:xfrm>
            <a:off x="3570689" y="3015435"/>
            <a:ext cx="2325375" cy="1742000"/>
          </a:xfrm>
          <a:prstGeom prst="rect">
            <a:avLst/>
          </a:prstGeom>
          <a:noFill/>
          <a:ln>
            <a:noFill/>
          </a:ln>
        </p:spPr>
      </p:pic>
      <p:pic>
        <p:nvPicPr>
          <p:cNvPr id="6" name="Google Shape;181;p15">
            <a:extLst>
              <a:ext uri="{FF2B5EF4-FFF2-40B4-BE49-F238E27FC236}">
                <a16:creationId xmlns:a16="http://schemas.microsoft.com/office/drawing/2014/main" id="{F850DC2A-207E-4A56-AF49-6EB0938C8C66}"/>
              </a:ext>
            </a:extLst>
          </p:cNvPr>
          <p:cNvPicPr preferRelativeResize="0"/>
          <p:nvPr/>
        </p:nvPicPr>
        <p:blipFill rotWithShape="1">
          <a:blip r:embed="rId5">
            <a:alphaModFix/>
          </a:blip>
          <a:srcRect/>
          <a:stretch/>
        </p:blipFill>
        <p:spPr>
          <a:xfrm>
            <a:off x="7096623" y="4598958"/>
            <a:ext cx="2325375" cy="1733067"/>
          </a:xfrm>
          <a:prstGeom prst="rect">
            <a:avLst/>
          </a:prstGeom>
          <a:noFill/>
          <a:ln>
            <a:noFill/>
          </a:ln>
        </p:spPr>
      </p:pic>
      <p:pic>
        <p:nvPicPr>
          <p:cNvPr id="7" name="Google Shape;182;p15">
            <a:extLst>
              <a:ext uri="{FF2B5EF4-FFF2-40B4-BE49-F238E27FC236}">
                <a16:creationId xmlns:a16="http://schemas.microsoft.com/office/drawing/2014/main" id="{0B7E1D72-497D-4170-8196-1EE929038C8A}"/>
              </a:ext>
            </a:extLst>
          </p:cNvPr>
          <p:cNvPicPr preferRelativeResize="0"/>
          <p:nvPr/>
        </p:nvPicPr>
        <p:blipFill rotWithShape="1">
          <a:blip r:embed="rId6">
            <a:alphaModFix/>
          </a:blip>
          <a:srcRect/>
          <a:stretch/>
        </p:blipFill>
        <p:spPr>
          <a:xfrm>
            <a:off x="3699075" y="4832673"/>
            <a:ext cx="2396925" cy="1679467"/>
          </a:xfrm>
          <a:prstGeom prst="rect">
            <a:avLst/>
          </a:prstGeom>
          <a:noFill/>
          <a:ln>
            <a:noFill/>
          </a:ln>
        </p:spPr>
      </p:pic>
    </p:spTree>
    <p:extLst>
      <p:ext uri="{BB962C8B-B14F-4D97-AF65-F5344CB8AC3E}">
        <p14:creationId xmlns:p14="http://schemas.microsoft.com/office/powerpoint/2010/main" val="18862524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2CCEC09-1D74-4CAB-B3BC-2D4178B45DE5}"/>
              </a:ext>
            </a:extLst>
          </p:cNvPr>
          <p:cNvSpPr txBox="1"/>
          <p:nvPr/>
        </p:nvSpPr>
        <p:spPr>
          <a:xfrm>
            <a:off x="1614197" y="475862"/>
            <a:ext cx="6848669" cy="584775"/>
          </a:xfrm>
          <a:prstGeom prst="rect">
            <a:avLst/>
          </a:prstGeom>
          <a:noFill/>
        </p:spPr>
        <p:txBody>
          <a:bodyPr wrap="square" rtlCol="0">
            <a:spAutoFit/>
          </a:bodyPr>
          <a:lstStyle/>
          <a:p>
            <a:r>
              <a:rPr lang="es-ES" sz="3200" b="1" dirty="0">
                <a:solidFill>
                  <a:srgbClr val="0D5274"/>
                </a:solidFill>
                <a:effectLst>
                  <a:outerShdw blurRad="38100" dist="38100" dir="2700000" algn="tl">
                    <a:srgbClr val="000000">
                      <a:alpha val="43137"/>
                    </a:srgbClr>
                  </a:outerShdw>
                </a:effectLst>
              </a:rPr>
              <a:t>Visión Artificial</a:t>
            </a:r>
          </a:p>
        </p:txBody>
      </p:sp>
      <p:sp>
        <p:nvSpPr>
          <p:cNvPr id="8" name="Google Shape;192;p16">
            <a:extLst>
              <a:ext uri="{FF2B5EF4-FFF2-40B4-BE49-F238E27FC236}">
                <a16:creationId xmlns:a16="http://schemas.microsoft.com/office/drawing/2014/main" id="{5B9723AF-0A42-4C7E-BB29-CE091074655A}"/>
              </a:ext>
            </a:extLst>
          </p:cNvPr>
          <p:cNvSpPr/>
          <p:nvPr/>
        </p:nvSpPr>
        <p:spPr>
          <a:xfrm>
            <a:off x="1271877" y="1458409"/>
            <a:ext cx="10758197" cy="4216499"/>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2000"/>
              <a:buFont typeface="Arial"/>
              <a:buChar char="•"/>
            </a:pPr>
            <a:r>
              <a:rPr lang="es-CO" sz="2000" dirty="0">
                <a:solidFill>
                  <a:schemeClr val="dk1"/>
                </a:solidFill>
                <a:latin typeface="Calibri"/>
                <a:ea typeface="Calibri"/>
                <a:cs typeface="Calibri"/>
                <a:sym typeface="Calibri"/>
              </a:rPr>
              <a:t>1966: Minsky </a:t>
            </a:r>
            <a:r>
              <a:rPr lang="es-CO" sz="2000" dirty="0" err="1">
                <a:solidFill>
                  <a:schemeClr val="dk1"/>
                </a:solidFill>
                <a:latin typeface="Calibri"/>
                <a:ea typeface="Calibri"/>
                <a:cs typeface="Calibri"/>
                <a:sym typeface="Calibri"/>
              </a:rPr>
              <a:t>assigns</a:t>
            </a:r>
            <a:r>
              <a:rPr lang="es-CO" sz="2000" dirty="0">
                <a:solidFill>
                  <a:schemeClr val="dk1"/>
                </a:solidFill>
                <a:latin typeface="Calibri"/>
                <a:ea typeface="Calibri"/>
                <a:cs typeface="Calibri"/>
                <a:sym typeface="Calibri"/>
              </a:rPr>
              <a:t> </a:t>
            </a:r>
            <a:r>
              <a:rPr lang="es-CO" sz="2000" dirty="0" err="1">
                <a:solidFill>
                  <a:schemeClr val="dk1"/>
                </a:solidFill>
                <a:latin typeface="Calibri"/>
                <a:ea typeface="Calibri"/>
                <a:cs typeface="Calibri"/>
                <a:sym typeface="Calibri"/>
              </a:rPr>
              <a:t>computer</a:t>
            </a:r>
            <a:r>
              <a:rPr lang="es-CO" sz="2000" dirty="0">
                <a:solidFill>
                  <a:schemeClr val="dk1"/>
                </a:solidFill>
                <a:latin typeface="Calibri"/>
                <a:ea typeface="Calibri"/>
                <a:cs typeface="Calibri"/>
                <a:sym typeface="Calibri"/>
              </a:rPr>
              <a:t> </a:t>
            </a:r>
            <a:r>
              <a:rPr lang="es-CO" sz="2000" dirty="0" err="1">
                <a:solidFill>
                  <a:schemeClr val="dk1"/>
                </a:solidFill>
                <a:latin typeface="Calibri"/>
                <a:ea typeface="Calibri"/>
                <a:cs typeface="Calibri"/>
                <a:sym typeface="Calibri"/>
              </a:rPr>
              <a:t>vision</a:t>
            </a:r>
            <a:r>
              <a:rPr lang="es-CO" sz="2000" dirty="0">
                <a:solidFill>
                  <a:schemeClr val="dk1"/>
                </a:solidFill>
                <a:latin typeface="Calibri"/>
                <a:ea typeface="Calibri"/>
                <a:cs typeface="Calibri"/>
                <a:sym typeface="Calibri"/>
              </a:rPr>
              <a:t> as </a:t>
            </a:r>
            <a:r>
              <a:rPr lang="es-CO" sz="2000" dirty="0" err="1">
                <a:solidFill>
                  <a:schemeClr val="dk1"/>
                </a:solidFill>
                <a:latin typeface="Calibri"/>
                <a:ea typeface="Calibri"/>
                <a:cs typeface="Calibri"/>
                <a:sym typeface="Calibri"/>
              </a:rPr>
              <a:t>an</a:t>
            </a:r>
            <a:r>
              <a:rPr lang="es-CO" sz="2000" dirty="0">
                <a:solidFill>
                  <a:schemeClr val="dk1"/>
                </a:solidFill>
                <a:latin typeface="Calibri"/>
                <a:ea typeface="Calibri"/>
                <a:cs typeface="Calibri"/>
                <a:sym typeface="Calibri"/>
              </a:rPr>
              <a:t> </a:t>
            </a:r>
            <a:r>
              <a:rPr lang="es-CO" sz="2000" dirty="0" err="1">
                <a:solidFill>
                  <a:schemeClr val="dk1"/>
                </a:solidFill>
                <a:latin typeface="Calibri"/>
                <a:ea typeface="Calibri"/>
                <a:cs typeface="Calibri"/>
                <a:sym typeface="Calibri"/>
              </a:rPr>
              <a:t>undergrad</a:t>
            </a:r>
            <a:r>
              <a:rPr lang="es-CO" sz="2000" dirty="0">
                <a:solidFill>
                  <a:schemeClr val="dk1"/>
                </a:solidFill>
                <a:latin typeface="Calibri"/>
                <a:ea typeface="Calibri"/>
                <a:cs typeface="Calibri"/>
                <a:sym typeface="Calibri"/>
              </a:rPr>
              <a:t> </a:t>
            </a:r>
            <a:r>
              <a:rPr lang="es-CO" sz="2000" dirty="0" err="1">
                <a:solidFill>
                  <a:schemeClr val="dk1"/>
                </a:solidFill>
                <a:latin typeface="Calibri"/>
                <a:ea typeface="Calibri"/>
                <a:cs typeface="Calibri"/>
                <a:sym typeface="Calibri"/>
              </a:rPr>
              <a:t>summer</a:t>
            </a:r>
            <a:r>
              <a:rPr lang="es-CO" sz="2000" dirty="0">
                <a:solidFill>
                  <a:schemeClr val="dk1"/>
                </a:solidFill>
                <a:latin typeface="Calibri"/>
                <a:ea typeface="Calibri"/>
                <a:cs typeface="Calibri"/>
                <a:sym typeface="Calibri"/>
              </a:rPr>
              <a:t> Project</a:t>
            </a:r>
            <a:endParaRPr dirty="0"/>
          </a:p>
          <a:p>
            <a:pPr marL="285750" marR="0" lvl="0" indent="-158750" algn="l" rtl="0">
              <a:spcBef>
                <a:spcPts val="0"/>
              </a:spcBef>
              <a:spcAft>
                <a:spcPts val="0"/>
              </a:spcAft>
              <a:buClr>
                <a:schemeClr val="dk1"/>
              </a:buClr>
              <a:buSzPts val="2000"/>
              <a:buFont typeface="Arial"/>
              <a:buNone/>
            </a:pPr>
            <a:endParaRPr sz="20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000"/>
              <a:buFont typeface="Arial"/>
              <a:buChar char="•"/>
            </a:pPr>
            <a:r>
              <a:rPr lang="es-CO" sz="2000" dirty="0">
                <a:solidFill>
                  <a:schemeClr val="dk1"/>
                </a:solidFill>
                <a:latin typeface="Calibri"/>
                <a:ea typeface="Calibri"/>
                <a:cs typeface="Calibri"/>
                <a:sym typeface="Calibri"/>
              </a:rPr>
              <a:t>1960’s: </a:t>
            </a:r>
            <a:r>
              <a:rPr lang="es-CO" sz="2000" dirty="0" err="1">
                <a:solidFill>
                  <a:schemeClr val="dk1"/>
                </a:solidFill>
                <a:latin typeface="Calibri"/>
                <a:ea typeface="Calibri"/>
                <a:cs typeface="Calibri"/>
                <a:sym typeface="Calibri"/>
              </a:rPr>
              <a:t>interpretation</a:t>
            </a:r>
            <a:r>
              <a:rPr lang="es-CO" sz="2000" dirty="0">
                <a:solidFill>
                  <a:schemeClr val="dk1"/>
                </a:solidFill>
                <a:latin typeface="Calibri"/>
                <a:ea typeface="Calibri"/>
                <a:cs typeface="Calibri"/>
                <a:sym typeface="Calibri"/>
              </a:rPr>
              <a:t> </a:t>
            </a:r>
            <a:r>
              <a:rPr lang="es-CO" sz="2000" dirty="0" err="1">
                <a:solidFill>
                  <a:schemeClr val="dk1"/>
                </a:solidFill>
                <a:latin typeface="Calibri"/>
                <a:ea typeface="Calibri"/>
                <a:cs typeface="Calibri"/>
                <a:sym typeface="Calibri"/>
              </a:rPr>
              <a:t>of</a:t>
            </a:r>
            <a:r>
              <a:rPr lang="es-CO" sz="2000" dirty="0">
                <a:solidFill>
                  <a:schemeClr val="dk1"/>
                </a:solidFill>
                <a:latin typeface="Calibri"/>
                <a:ea typeface="Calibri"/>
                <a:cs typeface="Calibri"/>
                <a:sym typeface="Calibri"/>
              </a:rPr>
              <a:t> </a:t>
            </a:r>
            <a:r>
              <a:rPr lang="es-CO" sz="2000" dirty="0" err="1">
                <a:solidFill>
                  <a:schemeClr val="dk1"/>
                </a:solidFill>
                <a:latin typeface="Calibri"/>
                <a:ea typeface="Calibri"/>
                <a:cs typeface="Calibri"/>
                <a:sym typeface="Calibri"/>
              </a:rPr>
              <a:t>synthetic</a:t>
            </a:r>
            <a:r>
              <a:rPr lang="es-CO" sz="2000" dirty="0">
                <a:solidFill>
                  <a:schemeClr val="dk1"/>
                </a:solidFill>
                <a:latin typeface="Calibri"/>
                <a:ea typeface="Calibri"/>
                <a:cs typeface="Calibri"/>
                <a:sym typeface="Calibri"/>
              </a:rPr>
              <a:t> </a:t>
            </a:r>
            <a:r>
              <a:rPr lang="es-CO" sz="2000" dirty="0" err="1">
                <a:solidFill>
                  <a:schemeClr val="dk1"/>
                </a:solidFill>
                <a:latin typeface="Calibri"/>
                <a:ea typeface="Calibri"/>
                <a:cs typeface="Calibri"/>
                <a:sym typeface="Calibri"/>
              </a:rPr>
              <a:t>worlds</a:t>
            </a:r>
            <a:r>
              <a:rPr lang="es-CO" sz="2000" dirty="0">
                <a:solidFill>
                  <a:schemeClr val="dk1"/>
                </a:solidFill>
                <a:latin typeface="Calibri"/>
                <a:ea typeface="Calibri"/>
                <a:cs typeface="Calibri"/>
                <a:sym typeface="Calibri"/>
              </a:rPr>
              <a:t> </a:t>
            </a:r>
            <a:endParaRPr dirty="0"/>
          </a:p>
          <a:p>
            <a:pPr marL="285750" marR="0" lvl="0" indent="-158750" algn="l" rtl="0">
              <a:spcBef>
                <a:spcPts val="0"/>
              </a:spcBef>
              <a:spcAft>
                <a:spcPts val="0"/>
              </a:spcAft>
              <a:buClr>
                <a:schemeClr val="dk1"/>
              </a:buClr>
              <a:buSzPts val="2000"/>
              <a:buFont typeface="Arial"/>
              <a:buNone/>
            </a:pPr>
            <a:endParaRPr sz="20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000"/>
              <a:buFont typeface="Arial"/>
              <a:buChar char="•"/>
            </a:pPr>
            <a:r>
              <a:rPr lang="es-CO" sz="2000" dirty="0">
                <a:solidFill>
                  <a:schemeClr val="dk1"/>
                </a:solidFill>
                <a:latin typeface="Calibri"/>
                <a:ea typeface="Calibri"/>
                <a:cs typeface="Calibri"/>
                <a:sym typeface="Calibri"/>
              </a:rPr>
              <a:t>1970’s: </a:t>
            </a:r>
            <a:r>
              <a:rPr lang="es-CO" sz="2000" dirty="0" err="1">
                <a:solidFill>
                  <a:schemeClr val="dk1"/>
                </a:solidFill>
                <a:latin typeface="Calibri"/>
                <a:ea typeface="Calibri"/>
                <a:cs typeface="Calibri"/>
                <a:sym typeface="Calibri"/>
              </a:rPr>
              <a:t>some</a:t>
            </a:r>
            <a:r>
              <a:rPr lang="es-CO" sz="2000" dirty="0">
                <a:solidFill>
                  <a:schemeClr val="dk1"/>
                </a:solidFill>
                <a:latin typeface="Calibri"/>
                <a:ea typeface="Calibri"/>
                <a:cs typeface="Calibri"/>
                <a:sym typeface="Calibri"/>
              </a:rPr>
              <a:t> </a:t>
            </a:r>
            <a:r>
              <a:rPr lang="es-CO" sz="2000" dirty="0" err="1">
                <a:solidFill>
                  <a:schemeClr val="dk1"/>
                </a:solidFill>
                <a:latin typeface="Calibri"/>
                <a:ea typeface="Calibri"/>
                <a:cs typeface="Calibri"/>
                <a:sym typeface="Calibri"/>
              </a:rPr>
              <a:t>progress</a:t>
            </a:r>
            <a:r>
              <a:rPr lang="es-CO" sz="2000" dirty="0">
                <a:solidFill>
                  <a:schemeClr val="dk1"/>
                </a:solidFill>
                <a:latin typeface="Calibri"/>
                <a:ea typeface="Calibri"/>
                <a:cs typeface="Calibri"/>
                <a:sym typeface="Calibri"/>
              </a:rPr>
              <a:t> </a:t>
            </a:r>
            <a:r>
              <a:rPr lang="es-CO" sz="2000" dirty="0" err="1">
                <a:solidFill>
                  <a:schemeClr val="dk1"/>
                </a:solidFill>
                <a:latin typeface="Calibri"/>
                <a:ea typeface="Calibri"/>
                <a:cs typeface="Calibri"/>
                <a:sym typeface="Calibri"/>
              </a:rPr>
              <a:t>on</a:t>
            </a:r>
            <a:r>
              <a:rPr lang="es-CO" sz="2000" dirty="0">
                <a:solidFill>
                  <a:schemeClr val="dk1"/>
                </a:solidFill>
                <a:latin typeface="Calibri"/>
                <a:ea typeface="Calibri"/>
                <a:cs typeface="Calibri"/>
                <a:sym typeface="Calibri"/>
              </a:rPr>
              <a:t> </a:t>
            </a:r>
            <a:r>
              <a:rPr lang="es-CO" sz="2000" dirty="0" err="1">
                <a:solidFill>
                  <a:schemeClr val="dk1"/>
                </a:solidFill>
                <a:latin typeface="Calibri"/>
                <a:ea typeface="Calibri"/>
                <a:cs typeface="Calibri"/>
                <a:sym typeface="Calibri"/>
              </a:rPr>
              <a:t>interpreting</a:t>
            </a:r>
            <a:r>
              <a:rPr lang="es-CO" sz="2000" dirty="0">
                <a:solidFill>
                  <a:schemeClr val="dk1"/>
                </a:solidFill>
                <a:latin typeface="Calibri"/>
                <a:ea typeface="Calibri"/>
                <a:cs typeface="Calibri"/>
                <a:sym typeface="Calibri"/>
              </a:rPr>
              <a:t> </a:t>
            </a:r>
            <a:r>
              <a:rPr lang="es-CO" sz="2000" dirty="0" err="1">
                <a:solidFill>
                  <a:schemeClr val="dk1"/>
                </a:solidFill>
                <a:latin typeface="Calibri"/>
                <a:ea typeface="Calibri"/>
                <a:cs typeface="Calibri"/>
                <a:sym typeface="Calibri"/>
              </a:rPr>
              <a:t>selected</a:t>
            </a:r>
            <a:r>
              <a:rPr lang="es-CO" sz="2000" dirty="0">
                <a:solidFill>
                  <a:schemeClr val="dk1"/>
                </a:solidFill>
                <a:latin typeface="Calibri"/>
                <a:ea typeface="Calibri"/>
                <a:cs typeface="Calibri"/>
                <a:sym typeface="Calibri"/>
              </a:rPr>
              <a:t> </a:t>
            </a:r>
            <a:r>
              <a:rPr lang="es-CO" sz="2000" dirty="0" err="1">
                <a:solidFill>
                  <a:schemeClr val="dk1"/>
                </a:solidFill>
                <a:latin typeface="Calibri"/>
                <a:ea typeface="Calibri"/>
                <a:cs typeface="Calibri"/>
                <a:sym typeface="Calibri"/>
              </a:rPr>
              <a:t>images</a:t>
            </a:r>
            <a:endParaRPr sz="2000" dirty="0">
              <a:solidFill>
                <a:schemeClr val="dk1"/>
              </a:solidFill>
              <a:latin typeface="Calibri"/>
              <a:ea typeface="Calibri"/>
              <a:cs typeface="Calibri"/>
              <a:sym typeface="Calibri"/>
            </a:endParaRPr>
          </a:p>
          <a:p>
            <a:pPr marL="285750" marR="0" lvl="0" indent="-158750" algn="l" rtl="0">
              <a:spcBef>
                <a:spcPts val="0"/>
              </a:spcBef>
              <a:spcAft>
                <a:spcPts val="0"/>
              </a:spcAft>
              <a:buClr>
                <a:schemeClr val="dk1"/>
              </a:buClr>
              <a:buSzPts val="2000"/>
              <a:buFont typeface="Arial"/>
              <a:buNone/>
            </a:pPr>
            <a:endParaRPr sz="20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000"/>
              <a:buFont typeface="Arial"/>
              <a:buChar char="•"/>
            </a:pPr>
            <a:r>
              <a:rPr lang="es-CO" sz="2000" dirty="0">
                <a:solidFill>
                  <a:schemeClr val="dk1"/>
                </a:solidFill>
                <a:latin typeface="Calibri"/>
                <a:ea typeface="Calibri"/>
                <a:cs typeface="Calibri"/>
                <a:sym typeface="Calibri"/>
              </a:rPr>
              <a:t>1980’s: </a:t>
            </a:r>
            <a:r>
              <a:rPr lang="es-CO" sz="2000" dirty="0" err="1">
                <a:solidFill>
                  <a:schemeClr val="dk1"/>
                </a:solidFill>
                <a:latin typeface="Calibri"/>
                <a:ea typeface="Calibri"/>
                <a:cs typeface="Calibri"/>
                <a:sym typeface="Calibri"/>
              </a:rPr>
              <a:t>ANNs</a:t>
            </a:r>
            <a:r>
              <a:rPr lang="es-CO" sz="2000" dirty="0">
                <a:solidFill>
                  <a:schemeClr val="dk1"/>
                </a:solidFill>
                <a:latin typeface="Calibri"/>
                <a:ea typeface="Calibri"/>
                <a:cs typeface="Calibri"/>
                <a:sym typeface="Calibri"/>
              </a:rPr>
              <a:t> come and </a:t>
            </a:r>
            <a:r>
              <a:rPr lang="es-CO" sz="2000" dirty="0" err="1">
                <a:solidFill>
                  <a:schemeClr val="dk1"/>
                </a:solidFill>
                <a:latin typeface="Calibri"/>
                <a:ea typeface="Calibri"/>
                <a:cs typeface="Calibri"/>
                <a:sym typeface="Calibri"/>
              </a:rPr>
              <a:t>go</a:t>
            </a:r>
            <a:r>
              <a:rPr lang="es-CO" sz="2000" dirty="0">
                <a:solidFill>
                  <a:schemeClr val="dk1"/>
                </a:solidFill>
                <a:latin typeface="Calibri"/>
                <a:ea typeface="Calibri"/>
                <a:cs typeface="Calibri"/>
                <a:sym typeface="Calibri"/>
              </a:rPr>
              <a:t>; shift </a:t>
            </a:r>
            <a:r>
              <a:rPr lang="es-CO" sz="2000" dirty="0" err="1">
                <a:solidFill>
                  <a:schemeClr val="dk1"/>
                </a:solidFill>
                <a:latin typeface="Calibri"/>
                <a:ea typeface="Calibri"/>
                <a:cs typeface="Calibri"/>
                <a:sym typeface="Calibri"/>
              </a:rPr>
              <a:t>toward</a:t>
            </a:r>
            <a:r>
              <a:rPr lang="es-CO" sz="2000" dirty="0">
                <a:solidFill>
                  <a:schemeClr val="dk1"/>
                </a:solidFill>
                <a:latin typeface="Calibri"/>
                <a:ea typeface="Calibri"/>
                <a:cs typeface="Calibri"/>
                <a:sym typeface="Calibri"/>
              </a:rPr>
              <a:t> </a:t>
            </a:r>
            <a:r>
              <a:rPr lang="es-CO" sz="2000" dirty="0" err="1">
                <a:solidFill>
                  <a:schemeClr val="dk1"/>
                </a:solidFill>
                <a:latin typeface="Calibri"/>
                <a:ea typeface="Calibri"/>
                <a:cs typeface="Calibri"/>
                <a:sym typeface="Calibri"/>
              </a:rPr>
              <a:t>geometry</a:t>
            </a:r>
            <a:r>
              <a:rPr lang="es-CO" sz="2000" dirty="0">
                <a:solidFill>
                  <a:schemeClr val="dk1"/>
                </a:solidFill>
                <a:latin typeface="Calibri"/>
                <a:ea typeface="Calibri"/>
                <a:cs typeface="Calibri"/>
                <a:sym typeface="Calibri"/>
              </a:rPr>
              <a:t> and </a:t>
            </a:r>
            <a:r>
              <a:rPr lang="es-CO" sz="2000" dirty="0" err="1">
                <a:solidFill>
                  <a:schemeClr val="dk1"/>
                </a:solidFill>
                <a:latin typeface="Calibri"/>
                <a:ea typeface="Calibri"/>
                <a:cs typeface="Calibri"/>
                <a:sym typeface="Calibri"/>
              </a:rPr>
              <a:t>increased</a:t>
            </a:r>
            <a:r>
              <a:rPr lang="es-CO" sz="2000" dirty="0">
                <a:solidFill>
                  <a:schemeClr val="dk1"/>
                </a:solidFill>
                <a:latin typeface="Calibri"/>
                <a:ea typeface="Calibri"/>
                <a:cs typeface="Calibri"/>
                <a:sym typeface="Calibri"/>
              </a:rPr>
              <a:t> </a:t>
            </a:r>
            <a:r>
              <a:rPr lang="es-CO" sz="2000" dirty="0" err="1">
                <a:solidFill>
                  <a:schemeClr val="dk1"/>
                </a:solidFill>
                <a:latin typeface="Calibri"/>
                <a:ea typeface="Calibri"/>
                <a:cs typeface="Calibri"/>
                <a:sym typeface="Calibri"/>
              </a:rPr>
              <a:t>mathematical</a:t>
            </a:r>
            <a:r>
              <a:rPr lang="es-CO" sz="2000" dirty="0">
                <a:solidFill>
                  <a:schemeClr val="dk1"/>
                </a:solidFill>
                <a:latin typeface="Calibri"/>
                <a:ea typeface="Calibri"/>
                <a:cs typeface="Calibri"/>
                <a:sym typeface="Calibri"/>
              </a:rPr>
              <a:t> rigor</a:t>
            </a:r>
            <a:endParaRPr dirty="0"/>
          </a:p>
          <a:p>
            <a:pPr marL="285750" marR="0" lvl="0" indent="-158750" algn="l" rtl="0">
              <a:spcBef>
                <a:spcPts val="0"/>
              </a:spcBef>
              <a:spcAft>
                <a:spcPts val="0"/>
              </a:spcAft>
              <a:buClr>
                <a:schemeClr val="dk1"/>
              </a:buClr>
              <a:buSzPts val="2000"/>
              <a:buFont typeface="Arial"/>
              <a:buNone/>
            </a:pPr>
            <a:endParaRPr sz="20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000"/>
              <a:buFont typeface="Arial"/>
              <a:buChar char="•"/>
            </a:pPr>
            <a:r>
              <a:rPr lang="es-CO" sz="2000" dirty="0">
                <a:solidFill>
                  <a:schemeClr val="dk1"/>
                </a:solidFill>
                <a:latin typeface="Calibri"/>
                <a:ea typeface="Calibri"/>
                <a:cs typeface="Calibri"/>
                <a:sym typeface="Calibri"/>
              </a:rPr>
              <a:t>1990’s: </a:t>
            </a:r>
            <a:r>
              <a:rPr lang="es-CO" sz="2000" dirty="0" err="1">
                <a:solidFill>
                  <a:schemeClr val="dk1"/>
                </a:solidFill>
                <a:latin typeface="Calibri"/>
                <a:ea typeface="Calibri"/>
                <a:cs typeface="Calibri"/>
                <a:sym typeface="Calibri"/>
              </a:rPr>
              <a:t>face</a:t>
            </a:r>
            <a:r>
              <a:rPr lang="es-CO" sz="2000" dirty="0">
                <a:solidFill>
                  <a:schemeClr val="dk1"/>
                </a:solidFill>
                <a:latin typeface="Calibri"/>
                <a:ea typeface="Calibri"/>
                <a:cs typeface="Calibri"/>
                <a:sym typeface="Calibri"/>
              </a:rPr>
              <a:t> </a:t>
            </a:r>
            <a:r>
              <a:rPr lang="es-CO" sz="2000" dirty="0" err="1">
                <a:solidFill>
                  <a:schemeClr val="dk1"/>
                </a:solidFill>
                <a:latin typeface="Calibri"/>
                <a:ea typeface="Calibri"/>
                <a:cs typeface="Calibri"/>
                <a:sym typeface="Calibri"/>
              </a:rPr>
              <a:t>recognition</a:t>
            </a:r>
            <a:r>
              <a:rPr lang="es-CO" sz="2000" dirty="0">
                <a:solidFill>
                  <a:schemeClr val="dk1"/>
                </a:solidFill>
                <a:latin typeface="Calibri"/>
                <a:ea typeface="Calibri"/>
                <a:cs typeface="Calibri"/>
                <a:sym typeface="Calibri"/>
              </a:rPr>
              <a:t>; </a:t>
            </a:r>
            <a:r>
              <a:rPr lang="es-CO" sz="2000" dirty="0" err="1">
                <a:solidFill>
                  <a:schemeClr val="dk1"/>
                </a:solidFill>
                <a:latin typeface="Calibri"/>
                <a:ea typeface="Calibri"/>
                <a:cs typeface="Calibri"/>
                <a:sym typeface="Calibri"/>
              </a:rPr>
              <a:t>statistical</a:t>
            </a:r>
            <a:r>
              <a:rPr lang="es-CO" sz="2000" dirty="0">
                <a:solidFill>
                  <a:schemeClr val="dk1"/>
                </a:solidFill>
                <a:latin typeface="Calibri"/>
                <a:ea typeface="Calibri"/>
                <a:cs typeface="Calibri"/>
                <a:sym typeface="Calibri"/>
              </a:rPr>
              <a:t> analysis in </a:t>
            </a:r>
            <a:r>
              <a:rPr lang="es-CO" sz="2000" dirty="0" err="1">
                <a:solidFill>
                  <a:schemeClr val="dk1"/>
                </a:solidFill>
                <a:latin typeface="Calibri"/>
                <a:ea typeface="Calibri"/>
                <a:cs typeface="Calibri"/>
                <a:sym typeface="Calibri"/>
              </a:rPr>
              <a:t>vogue</a:t>
            </a:r>
            <a:endParaRPr sz="2000" dirty="0">
              <a:solidFill>
                <a:schemeClr val="dk1"/>
              </a:solidFill>
              <a:latin typeface="Calibri"/>
              <a:ea typeface="Calibri"/>
              <a:cs typeface="Calibri"/>
              <a:sym typeface="Calibri"/>
            </a:endParaRPr>
          </a:p>
          <a:p>
            <a:pPr marL="285750" marR="0" lvl="0" indent="-158750" algn="l" rtl="0">
              <a:spcBef>
                <a:spcPts val="0"/>
              </a:spcBef>
              <a:spcAft>
                <a:spcPts val="0"/>
              </a:spcAft>
              <a:buClr>
                <a:schemeClr val="dk1"/>
              </a:buClr>
              <a:buSzPts val="2000"/>
              <a:buFont typeface="Arial"/>
              <a:buNone/>
            </a:pPr>
            <a:endParaRPr sz="20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000"/>
              <a:buFont typeface="Arial"/>
              <a:buChar char="•"/>
            </a:pPr>
            <a:r>
              <a:rPr lang="es-CO" sz="2000" dirty="0">
                <a:solidFill>
                  <a:schemeClr val="dk1"/>
                </a:solidFill>
                <a:latin typeface="Calibri"/>
                <a:ea typeface="Calibri"/>
                <a:cs typeface="Calibri"/>
                <a:sym typeface="Calibri"/>
              </a:rPr>
              <a:t>2000’s: </a:t>
            </a:r>
            <a:r>
              <a:rPr lang="es-CO" sz="2000" dirty="0" err="1">
                <a:solidFill>
                  <a:schemeClr val="dk1"/>
                </a:solidFill>
                <a:latin typeface="Calibri"/>
                <a:ea typeface="Calibri"/>
                <a:cs typeface="Calibri"/>
                <a:sym typeface="Calibri"/>
              </a:rPr>
              <a:t>broader</a:t>
            </a:r>
            <a:r>
              <a:rPr lang="es-CO" sz="2000" dirty="0">
                <a:solidFill>
                  <a:schemeClr val="dk1"/>
                </a:solidFill>
                <a:latin typeface="Calibri"/>
                <a:ea typeface="Calibri"/>
                <a:cs typeface="Calibri"/>
                <a:sym typeface="Calibri"/>
              </a:rPr>
              <a:t> </a:t>
            </a:r>
            <a:r>
              <a:rPr lang="es-CO" sz="2000" dirty="0" err="1">
                <a:solidFill>
                  <a:schemeClr val="dk1"/>
                </a:solidFill>
                <a:latin typeface="Calibri"/>
                <a:ea typeface="Calibri"/>
                <a:cs typeface="Calibri"/>
                <a:sym typeface="Calibri"/>
              </a:rPr>
              <a:t>recognition</a:t>
            </a:r>
            <a:r>
              <a:rPr lang="es-CO" sz="2000" dirty="0">
                <a:solidFill>
                  <a:schemeClr val="dk1"/>
                </a:solidFill>
                <a:latin typeface="Calibri"/>
                <a:ea typeface="Calibri"/>
                <a:cs typeface="Calibri"/>
                <a:sym typeface="Calibri"/>
              </a:rPr>
              <a:t>; </a:t>
            </a:r>
            <a:r>
              <a:rPr lang="es-CO" sz="2000" dirty="0" err="1">
                <a:solidFill>
                  <a:schemeClr val="dk1"/>
                </a:solidFill>
                <a:latin typeface="Calibri"/>
                <a:ea typeface="Calibri"/>
                <a:cs typeface="Calibri"/>
                <a:sym typeface="Calibri"/>
              </a:rPr>
              <a:t>large</a:t>
            </a:r>
            <a:r>
              <a:rPr lang="es-CO" sz="2000" dirty="0">
                <a:solidFill>
                  <a:schemeClr val="dk1"/>
                </a:solidFill>
                <a:latin typeface="Calibri"/>
                <a:ea typeface="Calibri"/>
                <a:cs typeface="Calibri"/>
                <a:sym typeface="Calibri"/>
              </a:rPr>
              <a:t> </a:t>
            </a:r>
            <a:r>
              <a:rPr lang="es-CO" sz="2000" dirty="0" err="1">
                <a:solidFill>
                  <a:schemeClr val="dk1"/>
                </a:solidFill>
                <a:latin typeface="Calibri"/>
                <a:ea typeface="Calibri"/>
                <a:cs typeface="Calibri"/>
                <a:sym typeface="Calibri"/>
              </a:rPr>
              <a:t>annotated</a:t>
            </a:r>
            <a:r>
              <a:rPr lang="es-CO" sz="2000" dirty="0">
                <a:solidFill>
                  <a:schemeClr val="dk1"/>
                </a:solidFill>
                <a:latin typeface="Calibri"/>
                <a:ea typeface="Calibri"/>
                <a:cs typeface="Calibri"/>
                <a:sym typeface="Calibri"/>
              </a:rPr>
              <a:t> </a:t>
            </a:r>
            <a:r>
              <a:rPr lang="es-CO" sz="2000" dirty="0" err="1">
                <a:solidFill>
                  <a:schemeClr val="dk1"/>
                </a:solidFill>
                <a:latin typeface="Calibri"/>
                <a:ea typeface="Calibri"/>
                <a:cs typeface="Calibri"/>
                <a:sym typeface="Calibri"/>
              </a:rPr>
              <a:t>datasets</a:t>
            </a:r>
            <a:r>
              <a:rPr lang="es-CO" sz="2000" dirty="0">
                <a:solidFill>
                  <a:schemeClr val="dk1"/>
                </a:solidFill>
                <a:latin typeface="Calibri"/>
                <a:ea typeface="Calibri"/>
                <a:cs typeface="Calibri"/>
                <a:sym typeface="Calibri"/>
              </a:rPr>
              <a:t> </a:t>
            </a:r>
            <a:r>
              <a:rPr lang="es-CO" sz="2000" dirty="0" err="1">
                <a:solidFill>
                  <a:schemeClr val="dk1"/>
                </a:solidFill>
                <a:latin typeface="Calibri"/>
                <a:ea typeface="Calibri"/>
                <a:cs typeface="Calibri"/>
                <a:sym typeface="Calibri"/>
              </a:rPr>
              <a:t>available</a:t>
            </a:r>
            <a:r>
              <a:rPr lang="es-CO" sz="2000" dirty="0">
                <a:solidFill>
                  <a:schemeClr val="dk1"/>
                </a:solidFill>
                <a:latin typeface="Calibri"/>
                <a:ea typeface="Calibri"/>
                <a:cs typeface="Calibri"/>
                <a:sym typeface="Calibri"/>
              </a:rPr>
              <a:t>; video processing </a:t>
            </a:r>
            <a:r>
              <a:rPr lang="es-CO" sz="2000" dirty="0" err="1">
                <a:solidFill>
                  <a:schemeClr val="dk1"/>
                </a:solidFill>
                <a:latin typeface="Calibri"/>
                <a:ea typeface="Calibri"/>
                <a:cs typeface="Calibri"/>
                <a:sym typeface="Calibri"/>
              </a:rPr>
              <a:t>starts</a:t>
            </a:r>
            <a:endParaRPr dirty="0"/>
          </a:p>
          <a:p>
            <a:pPr marL="285750" marR="0" lvl="0" indent="-158750" algn="l" rtl="0">
              <a:spcBef>
                <a:spcPts val="0"/>
              </a:spcBef>
              <a:spcAft>
                <a:spcPts val="0"/>
              </a:spcAft>
              <a:buClr>
                <a:schemeClr val="dk1"/>
              </a:buClr>
              <a:buSzPts val="2000"/>
              <a:buFont typeface="Arial"/>
              <a:buNone/>
            </a:pPr>
            <a:endParaRPr sz="20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2800"/>
              <a:buFont typeface="Arial"/>
              <a:buChar char="•"/>
            </a:pPr>
            <a:r>
              <a:rPr lang="es-CO" sz="2800" b="1" dirty="0">
                <a:solidFill>
                  <a:schemeClr val="dk1"/>
                </a:solidFill>
                <a:latin typeface="Calibri"/>
                <a:ea typeface="Calibri"/>
                <a:cs typeface="Calibri"/>
                <a:sym typeface="Calibri"/>
              </a:rPr>
              <a:t>2010’s -&gt; </a:t>
            </a:r>
            <a:r>
              <a:rPr lang="es-CO" sz="2800" b="1" dirty="0" err="1">
                <a:solidFill>
                  <a:schemeClr val="dk1"/>
                </a:solidFill>
                <a:latin typeface="Calibri"/>
                <a:ea typeface="Calibri"/>
                <a:cs typeface="Calibri"/>
                <a:sym typeface="Calibri"/>
              </a:rPr>
              <a:t>present</a:t>
            </a:r>
            <a:r>
              <a:rPr lang="es-CO" sz="2800" b="1" dirty="0">
                <a:solidFill>
                  <a:schemeClr val="dk1"/>
                </a:solidFill>
                <a:latin typeface="Calibri"/>
                <a:ea typeface="Calibri"/>
                <a:cs typeface="Calibri"/>
                <a:sym typeface="Calibri"/>
              </a:rPr>
              <a:t>: Deep Learning – </a:t>
            </a:r>
            <a:r>
              <a:rPr lang="es-CO" sz="2800" b="1" dirty="0" err="1">
                <a:solidFill>
                  <a:schemeClr val="dk1"/>
                </a:solidFill>
                <a:latin typeface="Calibri"/>
                <a:ea typeface="Calibri"/>
                <a:cs typeface="Calibri"/>
                <a:sym typeface="Calibri"/>
              </a:rPr>
              <a:t>tensorflow</a:t>
            </a:r>
            <a:r>
              <a:rPr lang="es-CO" sz="2800" b="1" dirty="0">
                <a:solidFill>
                  <a:schemeClr val="dk1"/>
                </a:solidFill>
                <a:latin typeface="Calibri"/>
                <a:ea typeface="Calibri"/>
                <a:cs typeface="Calibri"/>
                <a:sym typeface="Calibri"/>
              </a:rPr>
              <a:t> - </a:t>
            </a:r>
            <a:r>
              <a:rPr lang="es-CO" sz="2800" b="1" dirty="0" err="1">
                <a:solidFill>
                  <a:schemeClr val="dk1"/>
                </a:solidFill>
                <a:latin typeface="Calibri"/>
                <a:ea typeface="Calibri"/>
                <a:cs typeface="Calibri"/>
                <a:sym typeface="Calibri"/>
              </a:rPr>
              <a:t>Opencv</a:t>
            </a:r>
            <a:endParaRPr sz="2800" b="1" dirty="0">
              <a:solidFill>
                <a:schemeClr val="dk1"/>
              </a:solidFill>
              <a:latin typeface="Calibri"/>
              <a:ea typeface="Calibri"/>
              <a:cs typeface="Calibri"/>
              <a:sym typeface="Calibri"/>
            </a:endParaRPr>
          </a:p>
        </p:txBody>
      </p:sp>
      <p:sp>
        <p:nvSpPr>
          <p:cNvPr id="9" name="Rectángulo 7">
            <a:extLst>
              <a:ext uri="{FF2B5EF4-FFF2-40B4-BE49-F238E27FC236}">
                <a16:creationId xmlns:a16="http://schemas.microsoft.com/office/drawing/2014/main" id="{BED7619E-40B7-43F1-959A-6E439641DA7A}"/>
              </a:ext>
            </a:extLst>
          </p:cNvPr>
          <p:cNvSpPr/>
          <p:nvPr/>
        </p:nvSpPr>
        <p:spPr>
          <a:xfrm>
            <a:off x="8467810" y="670303"/>
            <a:ext cx="3396343" cy="465546"/>
          </a:xfrm>
          <a:custGeom>
            <a:avLst/>
            <a:gdLst>
              <a:gd name="connsiteX0" fmla="*/ 0 w 2891246"/>
              <a:gd name="connsiteY0" fmla="*/ 0 h 452846"/>
              <a:gd name="connsiteX1" fmla="*/ 2891246 w 2891246"/>
              <a:gd name="connsiteY1" fmla="*/ 0 h 452846"/>
              <a:gd name="connsiteX2" fmla="*/ 2891246 w 2891246"/>
              <a:gd name="connsiteY2" fmla="*/ 452846 h 452846"/>
              <a:gd name="connsiteX3" fmla="*/ 0 w 2891246"/>
              <a:gd name="connsiteY3" fmla="*/ 452846 h 452846"/>
              <a:gd name="connsiteX4" fmla="*/ 0 w 2891246"/>
              <a:gd name="connsiteY4" fmla="*/ 0 h 452846"/>
              <a:gd name="connsiteX0" fmla="*/ 0 w 3396343"/>
              <a:gd name="connsiteY0" fmla="*/ 0 h 470263"/>
              <a:gd name="connsiteX1" fmla="*/ 2891246 w 3396343"/>
              <a:gd name="connsiteY1" fmla="*/ 0 h 470263"/>
              <a:gd name="connsiteX2" fmla="*/ 3396343 w 3396343"/>
              <a:gd name="connsiteY2" fmla="*/ 470263 h 470263"/>
              <a:gd name="connsiteX3" fmla="*/ 0 w 3396343"/>
              <a:gd name="connsiteY3" fmla="*/ 452846 h 470263"/>
              <a:gd name="connsiteX4" fmla="*/ 0 w 3396343"/>
              <a:gd name="connsiteY4" fmla="*/ 0 h 470263"/>
              <a:gd name="connsiteX0" fmla="*/ 0 w 3396343"/>
              <a:gd name="connsiteY0" fmla="*/ 0 h 452846"/>
              <a:gd name="connsiteX1" fmla="*/ 2891246 w 3396343"/>
              <a:gd name="connsiteY1" fmla="*/ 0 h 452846"/>
              <a:gd name="connsiteX2" fmla="*/ 3396343 w 3396343"/>
              <a:gd name="connsiteY2" fmla="*/ 452846 h 452846"/>
              <a:gd name="connsiteX3" fmla="*/ 0 w 3396343"/>
              <a:gd name="connsiteY3" fmla="*/ 452846 h 452846"/>
              <a:gd name="connsiteX4" fmla="*/ 0 w 3396343"/>
              <a:gd name="connsiteY4" fmla="*/ 0 h 452846"/>
              <a:gd name="connsiteX0" fmla="*/ 0 w 3396343"/>
              <a:gd name="connsiteY0" fmla="*/ 0 h 465546"/>
              <a:gd name="connsiteX1" fmla="*/ 2891246 w 3396343"/>
              <a:gd name="connsiteY1" fmla="*/ 0 h 465546"/>
              <a:gd name="connsiteX2" fmla="*/ 3396343 w 3396343"/>
              <a:gd name="connsiteY2" fmla="*/ 452846 h 465546"/>
              <a:gd name="connsiteX3" fmla="*/ 419100 w 3396343"/>
              <a:gd name="connsiteY3" fmla="*/ 465546 h 465546"/>
              <a:gd name="connsiteX4" fmla="*/ 0 w 3396343"/>
              <a:gd name="connsiteY4" fmla="*/ 0 h 465546"/>
              <a:gd name="connsiteX0" fmla="*/ 0 w 3396343"/>
              <a:gd name="connsiteY0" fmla="*/ 0 h 465546"/>
              <a:gd name="connsiteX1" fmla="*/ 2891246 w 3396343"/>
              <a:gd name="connsiteY1" fmla="*/ 0 h 465546"/>
              <a:gd name="connsiteX2" fmla="*/ 3396343 w 3396343"/>
              <a:gd name="connsiteY2" fmla="*/ 452846 h 465546"/>
              <a:gd name="connsiteX3" fmla="*/ 438150 w 3396343"/>
              <a:gd name="connsiteY3" fmla="*/ 465546 h 465546"/>
              <a:gd name="connsiteX4" fmla="*/ 0 w 3396343"/>
              <a:gd name="connsiteY4" fmla="*/ 0 h 465546"/>
              <a:gd name="connsiteX0" fmla="*/ 0 w 3396343"/>
              <a:gd name="connsiteY0" fmla="*/ 0 h 465546"/>
              <a:gd name="connsiteX1" fmla="*/ 2891246 w 3396343"/>
              <a:gd name="connsiteY1" fmla="*/ 0 h 465546"/>
              <a:gd name="connsiteX2" fmla="*/ 3396343 w 3396343"/>
              <a:gd name="connsiteY2" fmla="*/ 452846 h 465546"/>
              <a:gd name="connsiteX3" fmla="*/ 450850 w 3396343"/>
              <a:gd name="connsiteY3" fmla="*/ 465546 h 465546"/>
              <a:gd name="connsiteX4" fmla="*/ 0 w 3396343"/>
              <a:gd name="connsiteY4" fmla="*/ 0 h 465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343" h="465546">
                <a:moveTo>
                  <a:pt x="0" y="0"/>
                </a:moveTo>
                <a:lnTo>
                  <a:pt x="2891246" y="0"/>
                </a:lnTo>
                <a:lnTo>
                  <a:pt x="3396343" y="452846"/>
                </a:lnTo>
                <a:lnTo>
                  <a:pt x="450850" y="465546"/>
                </a:lnTo>
                <a:lnTo>
                  <a:pt x="0" y="0"/>
                </a:lnTo>
                <a:close/>
              </a:path>
            </a:pathLst>
          </a:custGeom>
          <a:solidFill>
            <a:srgbClr val="E9B3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b="1" dirty="0">
                <a:solidFill>
                  <a:schemeClr val="tx1"/>
                </a:solidFill>
                <a:effectLst>
                  <a:outerShdw blurRad="38100" dist="38100" dir="2700000" algn="tl">
                    <a:srgbClr val="000000">
                      <a:alpha val="43137"/>
                    </a:srgbClr>
                  </a:outerShdw>
                </a:effectLst>
                <a:ea typeface="Calibri"/>
                <a:cs typeface="Calibri"/>
                <a:sym typeface="Calibri"/>
              </a:rPr>
              <a:t>Historia</a:t>
            </a:r>
          </a:p>
        </p:txBody>
      </p:sp>
    </p:spTree>
    <p:extLst>
      <p:ext uri="{BB962C8B-B14F-4D97-AF65-F5344CB8AC3E}">
        <p14:creationId xmlns:p14="http://schemas.microsoft.com/office/powerpoint/2010/main" val="41490763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2CCEC09-1D74-4CAB-B3BC-2D4178B45DE5}"/>
              </a:ext>
            </a:extLst>
          </p:cNvPr>
          <p:cNvSpPr txBox="1"/>
          <p:nvPr/>
        </p:nvSpPr>
        <p:spPr>
          <a:xfrm>
            <a:off x="1614197" y="475862"/>
            <a:ext cx="6848669" cy="584775"/>
          </a:xfrm>
          <a:prstGeom prst="rect">
            <a:avLst/>
          </a:prstGeom>
          <a:noFill/>
        </p:spPr>
        <p:txBody>
          <a:bodyPr wrap="square" rtlCol="0">
            <a:spAutoFit/>
          </a:bodyPr>
          <a:lstStyle/>
          <a:p>
            <a:r>
              <a:rPr lang="es-ES" sz="3200" b="1" dirty="0">
                <a:solidFill>
                  <a:srgbClr val="0D5274"/>
                </a:solidFill>
                <a:effectLst>
                  <a:outerShdw blurRad="38100" dist="38100" dir="2700000" algn="tl">
                    <a:srgbClr val="000000">
                      <a:alpha val="43137"/>
                    </a:srgbClr>
                  </a:outerShdw>
                </a:effectLst>
              </a:rPr>
              <a:t>Visión Artificial</a:t>
            </a:r>
          </a:p>
        </p:txBody>
      </p:sp>
      <p:sp>
        <p:nvSpPr>
          <p:cNvPr id="9" name="Rectángulo 7">
            <a:extLst>
              <a:ext uri="{FF2B5EF4-FFF2-40B4-BE49-F238E27FC236}">
                <a16:creationId xmlns:a16="http://schemas.microsoft.com/office/drawing/2014/main" id="{BED7619E-40B7-43F1-959A-6E439641DA7A}"/>
              </a:ext>
            </a:extLst>
          </p:cNvPr>
          <p:cNvSpPr/>
          <p:nvPr/>
        </p:nvSpPr>
        <p:spPr>
          <a:xfrm>
            <a:off x="8467810" y="670303"/>
            <a:ext cx="3396343" cy="465546"/>
          </a:xfrm>
          <a:custGeom>
            <a:avLst/>
            <a:gdLst>
              <a:gd name="connsiteX0" fmla="*/ 0 w 2891246"/>
              <a:gd name="connsiteY0" fmla="*/ 0 h 452846"/>
              <a:gd name="connsiteX1" fmla="*/ 2891246 w 2891246"/>
              <a:gd name="connsiteY1" fmla="*/ 0 h 452846"/>
              <a:gd name="connsiteX2" fmla="*/ 2891246 w 2891246"/>
              <a:gd name="connsiteY2" fmla="*/ 452846 h 452846"/>
              <a:gd name="connsiteX3" fmla="*/ 0 w 2891246"/>
              <a:gd name="connsiteY3" fmla="*/ 452846 h 452846"/>
              <a:gd name="connsiteX4" fmla="*/ 0 w 2891246"/>
              <a:gd name="connsiteY4" fmla="*/ 0 h 452846"/>
              <a:gd name="connsiteX0" fmla="*/ 0 w 3396343"/>
              <a:gd name="connsiteY0" fmla="*/ 0 h 470263"/>
              <a:gd name="connsiteX1" fmla="*/ 2891246 w 3396343"/>
              <a:gd name="connsiteY1" fmla="*/ 0 h 470263"/>
              <a:gd name="connsiteX2" fmla="*/ 3396343 w 3396343"/>
              <a:gd name="connsiteY2" fmla="*/ 470263 h 470263"/>
              <a:gd name="connsiteX3" fmla="*/ 0 w 3396343"/>
              <a:gd name="connsiteY3" fmla="*/ 452846 h 470263"/>
              <a:gd name="connsiteX4" fmla="*/ 0 w 3396343"/>
              <a:gd name="connsiteY4" fmla="*/ 0 h 470263"/>
              <a:gd name="connsiteX0" fmla="*/ 0 w 3396343"/>
              <a:gd name="connsiteY0" fmla="*/ 0 h 452846"/>
              <a:gd name="connsiteX1" fmla="*/ 2891246 w 3396343"/>
              <a:gd name="connsiteY1" fmla="*/ 0 h 452846"/>
              <a:gd name="connsiteX2" fmla="*/ 3396343 w 3396343"/>
              <a:gd name="connsiteY2" fmla="*/ 452846 h 452846"/>
              <a:gd name="connsiteX3" fmla="*/ 0 w 3396343"/>
              <a:gd name="connsiteY3" fmla="*/ 452846 h 452846"/>
              <a:gd name="connsiteX4" fmla="*/ 0 w 3396343"/>
              <a:gd name="connsiteY4" fmla="*/ 0 h 452846"/>
              <a:gd name="connsiteX0" fmla="*/ 0 w 3396343"/>
              <a:gd name="connsiteY0" fmla="*/ 0 h 465546"/>
              <a:gd name="connsiteX1" fmla="*/ 2891246 w 3396343"/>
              <a:gd name="connsiteY1" fmla="*/ 0 h 465546"/>
              <a:gd name="connsiteX2" fmla="*/ 3396343 w 3396343"/>
              <a:gd name="connsiteY2" fmla="*/ 452846 h 465546"/>
              <a:gd name="connsiteX3" fmla="*/ 419100 w 3396343"/>
              <a:gd name="connsiteY3" fmla="*/ 465546 h 465546"/>
              <a:gd name="connsiteX4" fmla="*/ 0 w 3396343"/>
              <a:gd name="connsiteY4" fmla="*/ 0 h 465546"/>
              <a:gd name="connsiteX0" fmla="*/ 0 w 3396343"/>
              <a:gd name="connsiteY0" fmla="*/ 0 h 465546"/>
              <a:gd name="connsiteX1" fmla="*/ 2891246 w 3396343"/>
              <a:gd name="connsiteY1" fmla="*/ 0 h 465546"/>
              <a:gd name="connsiteX2" fmla="*/ 3396343 w 3396343"/>
              <a:gd name="connsiteY2" fmla="*/ 452846 h 465546"/>
              <a:gd name="connsiteX3" fmla="*/ 438150 w 3396343"/>
              <a:gd name="connsiteY3" fmla="*/ 465546 h 465546"/>
              <a:gd name="connsiteX4" fmla="*/ 0 w 3396343"/>
              <a:gd name="connsiteY4" fmla="*/ 0 h 465546"/>
              <a:gd name="connsiteX0" fmla="*/ 0 w 3396343"/>
              <a:gd name="connsiteY0" fmla="*/ 0 h 465546"/>
              <a:gd name="connsiteX1" fmla="*/ 2891246 w 3396343"/>
              <a:gd name="connsiteY1" fmla="*/ 0 h 465546"/>
              <a:gd name="connsiteX2" fmla="*/ 3396343 w 3396343"/>
              <a:gd name="connsiteY2" fmla="*/ 452846 h 465546"/>
              <a:gd name="connsiteX3" fmla="*/ 450850 w 3396343"/>
              <a:gd name="connsiteY3" fmla="*/ 465546 h 465546"/>
              <a:gd name="connsiteX4" fmla="*/ 0 w 3396343"/>
              <a:gd name="connsiteY4" fmla="*/ 0 h 465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343" h="465546">
                <a:moveTo>
                  <a:pt x="0" y="0"/>
                </a:moveTo>
                <a:lnTo>
                  <a:pt x="2891246" y="0"/>
                </a:lnTo>
                <a:lnTo>
                  <a:pt x="3396343" y="452846"/>
                </a:lnTo>
                <a:lnTo>
                  <a:pt x="450850" y="465546"/>
                </a:lnTo>
                <a:lnTo>
                  <a:pt x="0" y="0"/>
                </a:lnTo>
                <a:close/>
              </a:path>
            </a:pathLst>
          </a:custGeom>
          <a:solidFill>
            <a:srgbClr val="E9B3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b="1" dirty="0">
                <a:solidFill>
                  <a:schemeClr val="tx1"/>
                </a:solidFill>
                <a:effectLst>
                  <a:outerShdw blurRad="38100" dist="38100" dir="2700000" algn="tl">
                    <a:srgbClr val="000000">
                      <a:alpha val="43137"/>
                    </a:srgbClr>
                  </a:outerShdw>
                </a:effectLst>
                <a:ea typeface="Calibri"/>
                <a:cs typeface="Calibri"/>
                <a:sym typeface="Calibri"/>
              </a:rPr>
              <a:t>Pasos</a:t>
            </a:r>
          </a:p>
        </p:txBody>
      </p:sp>
      <p:pic>
        <p:nvPicPr>
          <p:cNvPr id="5" name="Google Shape;202;p17">
            <a:extLst>
              <a:ext uri="{FF2B5EF4-FFF2-40B4-BE49-F238E27FC236}">
                <a16:creationId xmlns:a16="http://schemas.microsoft.com/office/drawing/2014/main" id="{3DDA0C04-2598-4AAD-A4A1-D8519EF7ED58}"/>
              </a:ext>
            </a:extLst>
          </p:cNvPr>
          <p:cNvPicPr preferRelativeResize="0"/>
          <p:nvPr/>
        </p:nvPicPr>
        <p:blipFill rotWithShape="1">
          <a:blip r:embed="rId3">
            <a:alphaModFix/>
          </a:blip>
          <a:srcRect/>
          <a:stretch/>
        </p:blipFill>
        <p:spPr>
          <a:xfrm>
            <a:off x="1846038" y="1330290"/>
            <a:ext cx="8338089" cy="1539704"/>
          </a:xfrm>
          <a:prstGeom prst="rect">
            <a:avLst/>
          </a:prstGeom>
          <a:noFill/>
          <a:ln>
            <a:noFill/>
          </a:ln>
        </p:spPr>
      </p:pic>
      <p:sp>
        <p:nvSpPr>
          <p:cNvPr id="6" name="Google Shape;203;p17">
            <a:extLst>
              <a:ext uri="{FF2B5EF4-FFF2-40B4-BE49-F238E27FC236}">
                <a16:creationId xmlns:a16="http://schemas.microsoft.com/office/drawing/2014/main" id="{FAEB4AAF-8248-466D-9611-BD83BE0B73AD}"/>
              </a:ext>
            </a:extLst>
          </p:cNvPr>
          <p:cNvSpPr txBox="1"/>
          <p:nvPr/>
        </p:nvSpPr>
        <p:spPr>
          <a:xfrm>
            <a:off x="1257301" y="3265410"/>
            <a:ext cx="10934700" cy="230828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285750" marR="0" lvl="0" indent="-285750" algn="l" rtl="0">
              <a:spcBef>
                <a:spcPts val="0"/>
              </a:spcBef>
              <a:spcAft>
                <a:spcPts val="0"/>
              </a:spcAft>
              <a:buClr>
                <a:schemeClr val="dk1"/>
              </a:buClr>
              <a:buSzPts val="1800"/>
              <a:buFont typeface="Arial"/>
              <a:buChar char="•"/>
            </a:pPr>
            <a:r>
              <a:rPr lang="es-CO" sz="1800" b="1" dirty="0">
                <a:solidFill>
                  <a:schemeClr val="dk1"/>
                </a:solidFill>
                <a:latin typeface="Calibri"/>
                <a:ea typeface="Calibri"/>
                <a:cs typeface="Calibri"/>
                <a:sym typeface="Calibri"/>
              </a:rPr>
              <a:t>Captura</a:t>
            </a:r>
            <a:r>
              <a:rPr lang="es-CO" sz="1800" dirty="0">
                <a:solidFill>
                  <a:schemeClr val="dk1"/>
                </a:solidFill>
                <a:latin typeface="Calibri"/>
                <a:ea typeface="Calibri"/>
                <a:cs typeface="Calibri"/>
                <a:sym typeface="Calibri"/>
              </a:rPr>
              <a:t>: Adquisición de imágenes digitales mediante algún tipo de sensor, típicamente un CCD.</a:t>
            </a:r>
            <a:endParaRPr dirty="0"/>
          </a:p>
          <a:p>
            <a:pPr marL="285750" marR="0" lvl="0" indent="-285750" algn="l" rtl="0">
              <a:spcBef>
                <a:spcPts val="0"/>
              </a:spcBef>
              <a:spcAft>
                <a:spcPts val="0"/>
              </a:spcAft>
              <a:buClr>
                <a:schemeClr val="dk1"/>
              </a:buClr>
              <a:buSzPts val="1800"/>
              <a:buFont typeface="Arial"/>
              <a:buChar char="•"/>
            </a:pPr>
            <a:r>
              <a:rPr lang="es-CO" sz="1800" b="1" dirty="0" err="1">
                <a:solidFill>
                  <a:schemeClr val="dk1"/>
                </a:solidFill>
                <a:latin typeface="Calibri"/>
                <a:ea typeface="Calibri"/>
                <a:cs typeface="Calibri"/>
                <a:sym typeface="Calibri"/>
              </a:rPr>
              <a:t>Pre-procesado</a:t>
            </a:r>
            <a:r>
              <a:rPr lang="es-CO" sz="1800" b="1" dirty="0">
                <a:solidFill>
                  <a:schemeClr val="dk1"/>
                </a:solidFill>
                <a:latin typeface="Calibri"/>
                <a:ea typeface="Calibri"/>
                <a:cs typeface="Calibri"/>
                <a:sym typeface="Calibri"/>
              </a:rPr>
              <a:t>: </a:t>
            </a:r>
            <a:r>
              <a:rPr lang="es-CO" sz="1800" dirty="0">
                <a:solidFill>
                  <a:schemeClr val="dk1"/>
                </a:solidFill>
                <a:latin typeface="Calibri"/>
                <a:ea typeface="Calibri"/>
                <a:cs typeface="Calibri"/>
                <a:sym typeface="Calibri"/>
              </a:rPr>
              <a:t>Preparar la imagen eliminando las partes no útiles y/o realzando las partes interesantes.</a:t>
            </a:r>
            <a:endParaRPr dirty="0"/>
          </a:p>
          <a:p>
            <a:pPr marL="285750" marR="0" lvl="0" indent="-285750" algn="l" rtl="0">
              <a:spcBef>
                <a:spcPts val="0"/>
              </a:spcBef>
              <a:spcAft>
                <a:spcPts val="0"/>
              </a:spcAft>
              <a:buClr>
                <a:schemeClr val="dk1"/>
              </a:buClr>
              <a:buSzPts val="1800"/>
              <a:buFont typeface="Arial"/>
              <a:buChar char="•"/>
            </a:pPr>
            <a:r>
              <a:rPr lang="es-CO" sz="1800" b="1" dirty="0">
                <a:solidFill>
                  <a:schemeClr val="dk1"/>
                </a:solidFill>
                <a:latin typeface="Calibri"/>
                <a:ea typeface="Calibri"/>
                <a:cs typeface="Calibri"/>
                <a:sym typeface="Calibri"/>
              </a:rPr>
              <a:t>Segmentación: </a:t>
            </a:r>
            <a:r>
              <a:rPr lang="es-CO" sz="1800" dirty="0">
                <a:solidFill>
                  <a:schemeClr val="dk1"/>
                </a:solidFill>
                <a:latin typeface="Calibri"/>
                <a:ea typeface="Calibri"/>
                <a:cs typeface="Calibri"/>
                <a:sym typeface="Calibri"/>
              </a:rPr>
              <a:t>Aislar los elementos de interés para su posterior interpretación.</a:t>
            </a:r>
            <a:endParaRPr dirty="0"/>
          </a:p>
          <a:p>
            <a:pPr marL="285750" marR="0" lvl="0" indent="-285750" algn="l" rtl="0">
              <a:spcBef>
                <a:spcPts val="0"/>
              </a:spcBef>
              <a:spcAft>
                <a:spcPts val="0"/>
              </a:spcAft>
              <a:buClr>
                <a:schemeClr val="dk1"/>
              </a:buClr>
              <a:buSzPts val="1800"/>
              <a:buFont typeface="Arial"/>
              <a:buChar char="•"/>
            </a:pPr>
            <a:r>
              <a:rPr lang="es-CO" sz="1800" b="1" dirty="0">
                <a:solidFill>
                  <a:schemeClr val="dk1"/>
                </a:solidFill>
                <a:latin typeface="Calibri"/>
                <a:ea typeface="Calibri"/>
                <a:cs typeface="Calibri"/>
                <a:sym typeface="Calibri"/>
              </a:rPr>
              <a:t>Reconocimiento: </a:t>
            </a:r>
            <a:r>
              <a:rPr lang="es-CO" sz="1800" dirty="0">
                <a:solidFill>
                  <a:schemeClr val="dk1"/>
                </a:solidFill>
                <a:latin typeface="Calibri"/>
                <a:ea typeface="Calibri"/>
                <a:cs typeface="Calibri"/>
                <a:sym typeface="Calibri"/>
              </a:rPr>
              <a:t>Distinguir los diferentes objetos segmentados en función de sus características.</a:t>
            </a:r>
            <a:endParaRPr dirty="0"/>
          </a:p>
          <a:p>
            <a:pPr marL="0" marR="0" lvl="0" indent="0" algn="l" rtl="0">
              <a:spcBef>
                <a:spcPts val="0"/>
              </a:spcBef>
              <a:spcAft>
                <a:spcPts val="0"/>
              </a:spcAft>
              <a:buNone/>
            </a:pPr>
            <a:endParaRPr sz="1800" b="1" dirty="0">
              <a:solidFill>
                <a:schemeClr val="dk1"/>
              </a:solidFill>
              <a:latin typeface="Calibri"/>
              <a:ea typeface="Calibri"/>
              <a:cs typeface="Calibri"/>
              <a:sym typeface="Calibri"/>
            </a:endParaRPr>
          </a:p>
          <a:p>
            <a:pPr marL="0" marR="0" lvl="0" indent="0" algn="ctr" rtl="0">
              <a:spcBef>
                <a:spcPts val="0"/>
              </a:spcBef>
              <a:spcAft>
                <a:spcPts val="0"/>
              </a:spcAft>
              <a:buNone/>
            </a:pPr>
            <a:r>
              <a:rPr lang="es-CO" sz="1800" b="1" dirty="0">
                <a:solidFill>
                  <a:schemeClr val="dk1"/>
                </a:solidFill>
                <a:latin typeface="Calibri"/>
                <a:ea typeface="Calibri"/>
                <a:cs typeface="Calibri"/>
                <a:sym typeface="Calibri"/>
              </a:rPr>
              <a:t>En muchas ocasiones es necesario una realimentación entre las fases. </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13254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2CCEC09-1D74-4CAB-B3BC-2D4178B45DE5}"/>
              </a:ext>
            </a:extLst>
          </p:cNvPr>
          <p:cNvSpPr txBox="1"/>
          <p:nvPr/>
        </p:nvSpPr>
        <p:spPr>
          <a:xfrm>
            <a:off x="1614197" y="475862"/>
            <a:ext cx="6848669" cy="584775"/>
          </a:xfrm>
          <a:prstGeom prst="rect">
            <a:avLst/>
          </a:prstGeom>
          <a:noFill/>
        </p:spPr>
        <p:txBody>
          <a:bodyPr wrap="square" rtlCol="0">
            <a:spAutoFit/>
          </a:bodyPr>
          <a:lstStyle/>
          <a:p>
            <a:r>
              <a:rPr lang="es-ES" sz="3200" b="1" dirty="0">
                <a:solidFill>
                  <a:srgbClr val="0D5274"/>
                </a:solidFill>
                <a:effectLst>
                  <a:outerShdw blurRad="38100" dist="38100" dir="2700000" algn="tl">
                    <a:srgbClr val="000000">
                      <a:alpha val="43137"/>
                    </a:srgbClr>
                  </a:outerShdw>
                </a:effectLst>
              </a:rPr>
              <a:t>Visión Artificial</a:t>
            </a:r>
          </a:p>
        </p:txBody>
      </p:sp>
      <p:sp>
        <p:nvSpPr>
          <p:cNvPr id="9" name="Rectángulo 7">
            <a:extLst>
              <a:ext uri="{FF2B5EF4-FFF2-40B4-BE49-F238E27FC236}">
                <a16:creationId xmlns:a16="http://schemas.microsoft.com/office/drawing/2014/main" id="{BED7619E-40B7-43F1-959A-6E439641DA7A}"/>
              </a:ext>
            </a:extLst>
          </p:cNvPr>
          <p:cNvSpPr/>
          <p:nvPr/>
        </p:nvSpPr>
        <p:spPr>
          <a:xfrm>
            <a:off x="8467810" y="670303"/>
            <a:ext cx="3724190" cy="465546"/>
          </a:xfrm>
          <a:custGeom>
            <a:avLst/>
            <a:gdLst>
              <a:gd name="connsiteX0" fmla="*/ 0 w 2891246"/>
              <a:gd name="connsiteY0" fmla="*/ 0 h 452846"/>
              <a:gd name="connsiteX1" fmla="*/ 2891246 w 2891246"/>
              <a:gd name="connsiteY1" fmla="*/ 0 h 452846"/>
              <a:gd name="connsiteX2" fmla="*/ 2891246 w 2891246"/>
              <a:gd name="connsiteY2" fmla="*/ 452846 h 452846"/>
              <a:gd name="connsiteX3" fmla="*/ 0 w 2891246"/>
              <a:gd name="connsiteY3" fmla="*/ 452846 h 452846"/>
              <a:gd name="connsiteX4" fmla="*/ 0 w 2891246"/>
              <a:gd name="connsiteY4" fmla="*/ 0 h 452846"/>
              <a:gd name="connsiteX0" fmla="*/ 0 w 3396343"/>
              <a:gd name="connsiteY0" fmla="*/ 0 h 470263"/>
              <a:gd name="connsiteX1" fmla="*/ 2891246 w 3396343"/>
              <a:gd name="connsiteY1" fmla="*/ 0 h 470263"/>
              <a:gd name="connsiteX2" fmla="*/ 3396343 w 3396343"/>
              <a:gd name="connsiteY2" fmla="*/ 470263 h 470263"/>
              <a:gd name="connsiteX3" fmla="*/ 0 w 3396343"/>
              <a:gd name="connsiteY3" fmla="*/ 452846 h 470263"/>
              <a:gd name="connsiteX4" fmla="*/ 0 w 3396343"/>
              <a:gd name="connsiteY4" fmla="*/ 0 h 470263"/>
              <a:gd name="connsiteX0" fmla="*/ 0 w 3396343"/>
              <a:gd name="connsiteY0" fmla="*/ 0 h 452846"/>
              <a:gd name="connsiteX1" fmla="*/ 2891246 w 3396343"/>
              <a:gd name="connsiteY1" fmla="*/ 0 h 452846"/>
              <a:gd name="connsiteX2" fmla="*/ 3396343 w 3396343"/>
              <a:gd name="connsiteY2" fmla="*/ 452846 h 452846"/>
              <a:gd name="connsiteX3" fmla="*/ 0 w 3396343"/>
              <a:gd name="connsiteY3" fmla="*/ 452846 h 452846"/>
              <a:gd name="connsiteX4" fmla="*/ 0 w 3396343"/>
              <a:gd name="connsiteY4" fmla="*/ 0 h 452846"/>
              <a:gd name="connsiteX0" fmla="*/ 0 w 3396343"/>
              <a:gd name="connsiteY0" fmla="*/ 0 h 465546"/>
              <a:gd name="connsiteX1" fmla="*/ 2891246 w 3396343"/>
              <a:gd name="connsiteY1" fmla="*/ 0 h 465546"/>
              <a:gd name="connsiteX2" fmla="*/ 3396343 w 3396343"/>
              <a:gd name="connsiteY2" fmla="*/ 452846 h 465546"/>
              <a:gd name="connsiteX3" fmla="*/ 419100 w 3396343"/>
              <a:gd name="connsiteY3" fmla="*/ 465546 h 465546"/>
              <a:gd name="connsiteX4" fmla="*/ 0 w 3396343"/>
              <a:gd name="connsiteY4" fmla="*/ 0 h 465546"/>
              <a:gd name="connsiteX0" fmla="*/ 0 w 3396343"/>
              <a:gd name="connsiteY0" fmla="*/ 0 h 465546"/>
              <a:gd name="connsiteX1" fmla="*/ 2891246 w 3396343"/>
              <a:gd name="connsiteY1" fmla="*/ 0 h 465546"/>
              <a:gd name="connsiteX2" fmla="*/ 3396343 w 3396343"/>
              <a:gd name="connsiteY2" fmla="*/ 452846 h 465546"/>
              <a:gd name="connsiteX3" fmla="*/ 438150 w 3396343"/>
              <a:gd name="connsiteY3" fmla="*/ 465546 h 465546"/>
              <a:gd name="connsiteX4" fmla="*/ 0 w 3396343"/>
              <a:gd name="connsiteY4" fmla="*/ 0 h 465546"/>
              <a:gd name="connsiteX0" fmla="*/ 0 w 3396343"/>
              <a:gd name="connsiteY0" fmla="*/ 0 h 465546"/>
              <a:gd name="connsiteX1" fmla="*/ 2891246 w 3396343"/>
              <a:gd name="connsiteY1" fmla="*/ 0 h 465546"/>
              <a:gd name="connsiteX2" fmla="*/ 3396343 w 3396343"/>
              <a:gd name="connsiteY2" fmla="*/ 452846 h 465546"/>
              <a:gd name="connsiteX3" fmla="*/ 450850 w 3396343"/>
              <a:gd name="connsiteY3" fmla="*/ 465546 h 465546"/>
              <a:gd name="connsiteX4" fmla="*/ 0 w 3396343"/>
              <a:gd name="connsiteY4" fmla="*/ 0 h 465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343" h="465546">
                <a:moveTo>
                  <a:pt x="0" y="0"/>
                </a:moveTo>
                <a:lnTo>
                  <a:pt x="2891246" y="0"/>
                </a:lnTo>
                <a:lnTo>
                  <a:pt x="3396343" y="452846"/>
                </a:lnTo>
                <a:lnTo>
                  <a:pt x="450850" y="465546"/>
                </a:lnTo>
                <a:lnTo>
                  <a:pt x="0" y="0"/>
                </a:lnTo>
                <a:close/>
              </a:path>
            </a:pathLst>
          </a:custGeom>
          <a:solidFill>
            <a:srgbClr val="E9B3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400" b="1" dirty="0">
                <a:solidFill>
                  <a:schemeClr val="tx1"/>
                </a:solidFill>
                <a:effectLst>
                  <a:outerShdw blurRad="38100" dist="38100" dir="2700000" algn="tl">
                    <a:srgbClr val="000000">
                      <a:alpha val="43137"/>
                    </a:srgbClr>
                  </a:outerShdw>
                </a:effectLst>
                <a:ea typeface="Calibri"/>
                <a:cs typeface="Calibri"/>
                <a:sym typeface="Calibri"/>
              </a:rPr>
              <a:t>Datos en una imagen</a:t>
            </a:r>
          </a:p>
        </p:txBody>
      </p:sp>
      <p:pic>
        <p:nvPicPr>
          <p:cNvPr id="7" name="Google Shape;213;p18">
            <a:extLst>
              <a:ext uri="{FF2B5EF4-FFF2-40B4-BE49-F238E27FC236}">
                <a16:creationId xmlns:a16="http://schemas.microsoft.com/office/drawing/2014/main" id="{B5453ACA-B268-4F37-A956-2B5025BE61D0}"/>
              </a:ext>
            </a:extLst>
          </p:cNvPr>
          <p:cNvPicPr preferRelativeResize="0"/>
          <p:nvPr/>
        </p:nvPicPr>
        <p:blipFill rotWithShape="1">
          <a:blip r:embed="rId3">
            <a:alphaModFix/>
          </a:blip>
          <a:srcRect/>
          <a:stretch/>
        </p:blipFill>
        <p:spPr>
          <a:xfrm>
            <a:off x="2233612" y="1330290"/>
            <a:ext cx="6505575" cy="3752850"/>
          </a:xfrm>
          <a:prstGeom prst="rect">
            <a:avLst/>
          </a:prstGeom>
          <a:noFill/>
          <a:ln>
            <a:noFill/>
          </a:ln>
        </p:spPr>
      </p:pic>
      <p:sp>
        <p:nvSpPr>
          <p:cNvPr id="8" name="Google Shape;214;p18">
            <a:extLst>
              <a:ext uri="{FF2B5EF4-FFF2-40B4-BE49-F238E27FC236}">
                <a16:creationId xmlns:a16="http://schemas.microsoft.com/office/drawing/2014/main" id="{E42E6538-AA0B-4D40-942B-997CA1723E74}"/>
              </a:ext>
            </a:extLst>
          </p:cNvPr>
          <p:cNvSpPr txBox="1"/>
          <p:nvPr/>
        </p:nvSpPr>
        <p:spPr>
          <a:xfrm>
            <a:off x="1264256" y="5194458"/>
            <a:ext cx="8451244" cy="1200288"/>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2400" dirty="0">
                <a:solidFill>
                  <a:schemeClr val="dk1"/>
                </a:solidFill>
                <a:latin typeface="Calibri"/>
                <a:ea typeface="Calibri"/>
                <a:cs typeface="Calibri"/>
                <a:sym typeface="Calibri"/>
              </a:rPr>
              <a:t>RGB (</a:t>
            </a:r>
            <a:r>
              <a:rPr lang="es-CO" sz="2400" b="1" dirty="0">
                <a:solidFill>
                  <a:schemeClr val="dk1"/>
                </a:solidFill>
                <a:latin typeface="Calibri"/>
                <a:ea typeface="Calibri"/>
                <a:cs typeface="Calibri"/>
                <a:sym typeface="Calibri"/>
              </a:rPr>
              <a:t>red, </a:t>
            </a:r>
            <a:r>
              <a:rPr lang="es-CO" sz="2400" b="1" dirty="0" err="1">
                <a:solidFill>
                  <a:schemeClr val="dk1"/>
                </a:solidFill>
                <a:latin typeface="Calibri"/>
                <a:ea typeface="Calibri"/>
                <a:cs typeface="Calibri"/>
                <a:sym typeface="Calibri"/>
              </a:rPr>
              <a:t>green</a:t>
            </a:r>
            <a:r>
              <a:rPr lang="es-CO" sz="2400" b="1" dirty="0">
                <a:solidFill>
                  <a:schemeClr val="dk1"/>
                </a:solidFill>
                <a:latin typeface="Calibri"/>
                <a:ea typeface="Calibri"/>
                <a:cs typeface="Calibri"/>
                <a:sym typeface="Calibri"/>
              </a:rPr>
              <a:t>, blue)</a:t>
            </a:r>
            <a:r>
              <a:rPr lang="es-CO" sz="2400" dirty="0">
                <a:solidFill>
                  <a:schemeClr val="dk1"/>
                </a:solidFill>
                <a:latin typeface="Calibri"/>
                <a:ea typeface="Calibri"/>
                <a:cs typeface="Calibri"/>
                <a:sym typeface="Calibri"/>
              </a:rPr>
              <a:t> o </a:t>
            </a:r>
            <a:r>
              <a:rPr lang="es-CO" sz="2400" dirty="0" err="1">
                <a:solidFill>
                  <a:schemeClr val="dk1"/>
                </a:solidFill>
                <a:latin typeface="Calibri"/>
                <a:ea typeface="Calibri"/>
                <a:cs typeface="Calibri"/>
                <a:sym typeface="Calibri"/>
              </a:rPr>
              <a:t>RVA</a:t>
            </a:r>
            <a:r>
              <a:rPr lang="es-CO" sz="2400" dirty="0">
                <a:solidFill>
                  <a:schemeClr val="dk1"/>
                </a:solidFill>
                <a:latin typeface="Calibri"/>
                <a:ea typeface="Calibri"/>
                <a:cs typeface="Calibri"/>
                <a:sym typeface="Calibri"/>
              </a:rPr>
              <a:t> (rojo, verde y azul) es la composición del color en términos de la intensidad de los colores primarios de la luz.</a:t>
            </a:r>
            <a:endParaRPr sz="2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759808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2CCEC09-1D74-4CAB-B3BC-2D4178B45DE5}"/>
              </a:ext>
            </a:extLst>
          </p:cNvPr>
          <p:cNvSpPr txBox="1"/>
          <p:nvPr/>
        </p:nvSpPr>
        <p:spPr>
          <a:xfrm>
            <a:off x="1614197" y="475862"/>
            <a:ext cx="6848669" cy="584775"/>
          </a:xfrm>
          <a:prstGeom prst="rect">
            <a:avLst/>
          </a:prstGeom>
          <a:noFill/>
        </p:spPr>
        <p:txBody>
          <a:bodyPr wrap="square" rtlCol="0">
            <a:spAutoFit/>
          </a:bodyPr>
          <a:lstStyle/>
          <a:p>
            <a:r>
              <a:rPr lang="es-ES" sz="3200" b="1" dirty="0">
                <a:solidFill>
                  <a:srgbClr val="0D5274"/>
                </a:solidFill>
                <a:effectLst>
                  <a:outerShdw blurRad="38100" dist="38100" dir="2700000" algn="tl">
                    <a:srgbClr val="000000">
                      <a:alpha val="43137"/>
                    </a:srgbClr>
                  </a:outerShdw>
                </a:effectLst>
              </a:rPr>
              <a:t>Visión Artificial</a:t>
            </a:r>
          </a:p>
        </p:txBody>
      </p:sp>
      <p:grpSp>
        <p:nvGrpSpPr>
          <p:cNvPr id="6" name="Google Shape;224;p19">
            <a:extLst>
              <a:ext uri="{FF2B5EF4-FFF2-40B4-BE49-F238E27FC236}">
                <a16:creationId xmlns:a16="http://schemas.microsoft.com/office/drawing/2014/main" id="{67C2E737-6A13-48B5-B634-0B0FED424B8A}"/>
              </a:ext>
            </a:extLst>
          </p:cNvPr>
          <p:cNvGrpSpPr/>
          <p:nvPr/>
        </p:nvGrpSpPr>
        <p:grpSpPr>
          <a:xfrm>
            <a:off x="1483928" y="3429000"/>
            <a:ext cx="4875903" cy="348310"/>
            <a:chOff x="5688418" y="0"/>
            <a:chExt cx="3158791" cy="348310"/>
          </a:xfrm>
        </p:grpSpPr>
        <p:sp>
          <p:nvSpPr>
            <p:cNvPr id="10" name="Google Shape;225;p19">
              <a:extLst>
                <a:ext uri="{FF2B5EF4-FFF2-40B4-BE49-F238E27FC236}">
                  <a16:creationId xmlns:a16="http://schemas.microsoft.com/office/drawing/2014/main" id="{F4519C7F-F1EB-4634-BDEC-603093CC0EFD}"/>
                </a:ext>
              </a:extLst>
            </p:cNvPr>
            <p:cNvSpPr/>
            <p:nvPr/>
          </p:nvSpPr>
          <p:spPr>
            <a:xfrm>
              <a:off x="5688418" y="0"/>
              <a:ext cx="3158791" cy="348310"/>
            </a:xfrm>
            <a:prstGeom prst="chevron">
              <a:avLst>
                <a:gd name="adj" fmla="val 50000"/>
              </a:avLst>
            </a:prstGeom>
            <a:solidFill>
              <a:schemeClr val="accent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6;p19">
              <a:extLst>
                <a:ext uri="{FF2B5EF4-FFF2-40B4-BE49-F238E27FC236}">
                  <a16:creationId xmlns:a16="http://schemas.microsoft.com/office/drawing/2014/main" id="{09AA6D23-0406-4AD7-8F5D-EA5DC621C61A}"/>
                </a:ext>
              </a:extLst>
            </p:cNvPr>
            <p:cNvSpPr txBox="1"/>
            <p:nvPr/>
          </p:nvSpPr>
          <p:spPr>
            <a:xfrm>
              <a:off x="5862573" y="0"/>
              <a:ext cx="2929937" cy="348310"/>
            </a:xfrm>
            <a:prstGeom prst="rect">
              <a:avLst/>
            </a:prstGeom>
            <a:noFill/>
            <a:ln>
              <a:noFill/>
            </a:ln>
          </p:spPr>
          <p:txBody>
            <a:bodyPr spcFirstLastPara="1" wrap="square" lIns="52000" tIns="17325" rIns="17325" bIns="17325" anchor="ctr" anchorCtr="0">
              <a:noAutofit/>
            </a:bodyPr>
            <a:lstStyle/>
            <a:p>
              <a:pPr marL="0" marR="0" lvl="0" indent="0" algn="l" rtl="0">
                <a:lnSpc>
                  <a:spcPct val="90000"/>
                </a:lnSpc>
                <a:spcBef>
                  <a:spcPts val="0"/>
                </a:spcBef>
                <a:spcAft>
                  <a:spcPts val="0"/>
                </a:spcAft>
                <a:buNone/>
              </a:pPr>
              <a:r>
                <a:rPr lang="es-CO" sz="2000">
                  <a:solidFill>
                    <a:schemeClr val="lt1"/>
                  </a:solidFill>
                  <a:latin typeface="Calibri"/>
                  <a:ea typeface="Calibri"/>
                  <a:cs typeface="Calibri"/>
                  <a:sym typeface="Calibri"/>
                </a:rPr>
                <a:t>Nivel medio: imágenes a características</a:t>
              </a:r>
              <a:endParaRPr sz="1400" b="1">
                <a:solidFill>
                  <a:schemeClr val="lt1"/>
                </a:solidFill>
                <a:latin typeface="Calibri"/>
                <a:ea typeface="Calibri"/>
                <a:cs typeface="Calibri"/>
                <a:sym typeface="Calibri"/>
              </a:endParaRPr>
            </a:p>
          </p:txBody>
        </p:sp>
      </p:grpSp>
      <p:grpSp>
        <p:nvGrpSpPr>
          <p:cNvPr id="12" name="Google Shape;227;p19">
            <a:extLst>
              <a:ext uri="{FF2B5EF4-FFF2-40B4-BE49-F238E27FC236}">
                <a16:creationId xmlns:a16="http://schemas.microsoft.com/office/drawing/2014/main" id="{3202FF69-927A-4853-9D61-995363C568E5}"/>
              </a:ext>
            </a:extLst>
          </p:cNvPr>
          <p:cNvGrpSpPr/>
          <p:nvPr/>
        </p:nvGrpSpPr>
        <p:grpSpPr>
          <a:xfrm>
            <a:off x="1483928" y="4185697"/>
            <a:ext cx="3726998" cy="348310"/>
            <a:chOff x="5688418" y="0"/>
            <a:chExt cx="3158791" cy="348310"/>
          </a:xfrm>
        </p:grpSpPr>
        <p:sp>
          <p:nvSpPr>
            <p:cNvPr id="13" name="Google Shape;228;p19">
              <a:extLst>
                <a:ext uri="{FF2B5EF4-FFF2-40B4-BE49-F238E27FC236}">
                  <a16:creationId xmlns:a16="http://schemas.microsoft.com/office/drawing/2014/main" id="{131F7920-9BCD-4B7A-935C-E5E77957B5F3}"/>
                </a:ext>
              </a:extLst>
            </p:cNvPr>
            <p:cNvSpPr/>
            <p:nvPr/>
          </p:nvSpPr>
          <p:spPr>
            <a:xfrm>
              <a:off x="5688418" y="0"/>
              <a:ext cx="3158791" cy="348310"/>
            </a:xfrm>
            <a:prstGeom prst="chevron">
              <a:avLst>
                <a:gd name="adj" fmla="val 50000"/>
              </a:avLst>
            </a:prstGeom>
            <a:solidFill>
              <a:schemeClr val="accent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29;p19">
              <a:extLst>
                <a:ext uri="{FF2B5EF4-FFF2-40B4-BE49-F238E27FC236}">
                  <a16:creationId xmlns:a16="http://schemas.microsoft.com/office/drawing/2014/main" id="{3E36BBF3-8DDD-4100-B6FB-B3E2C6F7CE45}"/>
                </a:ext>
              </a:extLst>
            </p:cNvPr>
            <p:cNvSpPr txBox="1"/>
            <p:nvPr/>
          </p:nvSpPr>
          <p:spPr>
            <a:xfrm>
              <a:off x="5862573" y="0"/>
              <a:ext cx="2810481" cy="348310"/>
            </a:xfrm>
            <a:prstGeom prst="rect">
              <a:avLst/>
            </a:prstGeom>
            <a:noFill/>
            <a:ln>
              <a:noFill/>
            </a:ln>
          </p:spPr>
          <p:txBody>
            <a:bodyPr spcFirstLastPara="1" wrap="square" lIns="52000" tIns="17325" rIns="17325" bIns="17325" anchor="ctr" anchorCtr="0">
              <a:noAutofit/>
            </a:bodyPr>
            <a:lstStyle/>
            <a:p>
              <a:pPr marL="0" marR="0" lvl="0" indent="0" algn="l" rtl="0">
                <a:lnSpc>
                  <a:spcPct val="90000"/>
                </a:lnSpc>
                <a:spcBef>
                  <a:spcPts val="0"/>
                </a:spcBef>
                <a:spcAft>
                  <a:spcPts val="0"/>
                </a:spcAft>
                <a:buClr>
                  <a:schemeClr val="lt1"/>
                </a:buClr>
                <a:buSzPts val="1400"/>
                <a:buFont typeface="Calibri"/>
                <a:buNone/>
              </a:pPr>
              <a:r>
                <a:rPr lang="es-CO" sz="1400" b="1">
                  <a:solidFill>
                    <a:schemeClr val="lt1"/>
                  </a:solidFill>
                  <a:latin typeface="Calibri"/>
                  <a:ea typeface="Calibri"/>
                  <a:cs typeface="Calibri"/>
                  <a:sym typeface="Calibri"/>
                </a:rPr>
                <a:t>Bajo nivel: imágenes a imágenes</a:t>
              </a:r>
              <a:endParaRPr sz="1400" b="1">
                <a:solidFill>
                  <a:schemeClr val="lt1"/>
                </a:solidFill>
                <a:latin typeface="Calibri"/>
                <a:ea typeface="Calibri"/>
                <a:cs typeface="Calibri"/>
                <a:sym typeface="Calibri"/>
              </a:endParaRPr>
            </a:p>
          </p:txBody>
        </p:sp>
      </p:grpSp>
      <p:grpSp>
        <p:nvGrpSpPr>
          <p:cNvPr id="15" name="Google Shape;230;p19">
            <a:extLst>
              <a:ext uri="{FF2B5EF4-FFF2-40B4-BE49-F238E27FC236}">
                <a16:creationId xmlns:a16="http://schemas.microsoft.com/office/drawing/2014/main" id="{AE8CE7AC-936A-40A2-BB33-2809CBB8F2C1}"/>
              </a:ext>
            </a:extLst>
          </p:cNvPr>
          <p:cNvGrpSpPr/>
          <p:nvPr/>
        </p:nvGrpSpPr>
        <p:grpSpPr>
          <a:xfrm>
            <a:off x="1483926" y="2728185"/>
            <a:ext cx="5841295" cy="348310"/>
            <a:chOff x="5688418" y="0"/>
            <a:chExt cx="3158791" cy="348310"/>
          </a:xfrm>
        </p:grpSpPr>
        <p:sp>
          <p:nvSpPr>
            <p:cNvPr id="16" name="Google Shape;231;p19">
              <a:extLst>
                <a:ext uri="{FF2B5EF4-FFF2-40B4-BE49-F238E27FC236}">
                  <a16:creationId xmlns:a16="http://schemas.microsoft.com/office/drawing/2014/main" id="{164618A6-B824-468F-869D-14A47219746A}"/>
                </a:ext>
              </a:extLst>
            </p:cNvPr>
            <p:cNvSpPr/>
            <p:nvPr/>
          </p:nvSpPr>
          <p:spPr>
            <a:xfrm>
              <a:off x="5688418" y="0"/>
              <a:ext cx="3158791" cy="348310"/>
            </a:xfrm>
            <a:prstGeom prst="chevron">
              <a:avLst>
                <a:gd name="adj" fmla="val 50000"/>
              </a:avLst>
            </a:prstGeom>
            <a:solidFill>
              <a:schemeClr val="accent4"/>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32;p19">
              <a:extLst>
                <a:ext uri="{FF2B5EF4-FFF2-40B4-BE49-F238E27FC236}">
                  <a16:creationId xmlns:a16="http://schemas.microsoft.com/office/drawing/2014/main" id="{314E1E1F-6FF9-456F-8547-3C38A5E247F7}"/>
                </a:ext>
              </a:extLst>
            </p:cNvPr>
            <p:cNvSpPr txBox="1"/>
            <p:nvPr/>
          </p:nvSpPr>
          <p:spPr>
            <a:xfrm>
              <a:off x="5862573" y="0"/>
              <a:ext cx="2929937" cy="348310"/>
            </a:xfrm>
            <a:prstGeom prst="rect">
              <a:avLst/>
            </a:prstGeom>
            <a:noFill/>
            <a:ln>
              <a:noFill/>
            </a:ln>
          </p:spPr>
          <p:txBody>
            <a:bodyPr spcFirstLastPara="1" wrap="square" lIns="52000" tIns="17325" rIns="17325" bIns="17325" anchor="ctr" anchorCtr="0">
              <a:noAutofit/>
            </a:bodyPr>
            <a:lstStyle/>
            <a:p>
              <a:pPr marL="0" marR="0" lvl="0" indent="0" algn="l" rtl="0">
                <a:lnSpc>
                  <a:spcPct val="90000"/>
                </a:lnSpc>
                <a:spcBef>
                  <a:spcPts val="0"/>
                </a:spcBef>
                <a:spcAft>
                  <a:spcPts val="0"/>
                </a:spcAft>
                <a:buNone/>
              </a:pPr>
              <a:r>
                <a:rPr lang="es-CO" sz="2000">
                  <a:solidFill>
                    <a:schemeClr val="lt1"/>
                  </a:solidFill>
                  <a:latin typeface="Calibri"/>
                  <a:ea typeface="Calibri"/>
                  <a:cs typeface="Calibri"/>
                  <a:sym typeface="Calibri"/>
                </a:rPr>
                <a:t>Alto nivel: procesamiento de características</a:t>
              </a:r>
              <a:endParaRPr sz="1400" b="1">
                <a:solidFill>
                  <a:schemeClr val="lt1"/>
                </a:solidFill>
                <a:latin typeface="Calibri"/>
                <a:ea typeface="Calibri"/>
                <a:cs typeface="Calibri"/>
                <a:sym typeface="Calibri"/>
              </a:endParaRPr>
            </a:p>
          </p:txBody>
        </p:sp>
      </p:grpSp>
      <p:sp>
        <p:nvSpPr>
          <p:cNvPr id="4" name="Rectángulo 3">
            <a:extLst>
              <a:ext uri="{FF2B5EF4-FFF2-40B4-BE49-F238E27FC236}">
                <a16:creationId xmlns:a16="http://schemas.microsoft.com/office/drawing/2014/main" id="{0B27AA00-C504-447A-977E-61E6A9144CA9}"/>
              </a:ext>
            </a:extLst>
          </p:cNvPr>
          <p:cNvSpPr/>
          <p:nvPr/>
        </p:nvSpPr>
        <p:spPr>
          <a:xfrm>
            <a:off x="1402466" y="1469024"/>
            <a:ext cx="6575646" cy="369332"/>
          </a:xfrm>
          <a:prstGeom prst="rect">
            <a:avLst/>
          </a:prstGeom>
        </p:spPr>
        <p:txBody>
          <a:bodyPr wrap="none">
            <a:spAutoFit/>
          </a:bodyPr>
          <a:lstStyle/>
          <a:p>
            <a:r>
              <a:rPr lang="es-ES" dirty="0"/>
              <a:t>Existen tres técnicas y niveles para el tratamiento de las imágenes:</a:t>
            </a:r>
          </a:p>
        </p:txBody>
      </p:sp>
    </p:spTree>
    <p:extLst>
      <p:ext uri="{BB962C8B-B14F-4D97-AF65-F5344CB8AC3E}">
        <p14:creationId xmlns:p14="http://schemas.microsoft.com/office/powerpoint/2010/main" val="12963019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2CCEC09-1D74-4CAB-B3BC-2D4178B45DE5}"/>
              </a:ext>
            </a:extLst>
          </p:cNvPr>
          <p:cNvSpPr txBox="1"/>
          <p:nvPr/>
        </p:nvSpPr>
        <p:spPr>
          <a:xfrm>
            <a:off x="1614197" y="475862"/>
            <a:ext cx="6848669" cy="584775"/>
          </a:xfrm>
          <a:prstGeom prst="rect">
            <a:avLst/>
          </a:prstGeom>
          <a:noFill/>
        </p:spPr>
        <p:txBody>
          <a:bodyPr wrap="square" rtlCol="0">
            <a:spAutoFit/>
          </a:bodyPr>
          <a:lstStyle/>
          <a:p>
            <a:r>
              <a:rPr lang="es-ES" sz="3200" b="1" dirty="0">
                <a:solidFill>
                  <a:srgbClr val="0D5274"/>
                </a:solidFill>
                <a:effectLst>
                  <a:outerShdw blurRad="38100" dist="38100" dir="2700000" algn="tl">
                    <a:srgbClr val="000000">
                      <a:alpha val="43137"/>
                    </a:srgbClr>
                  </a:outerShdw>
                </a:effectLst>
              </a:rPr>
              <a:t>Visión Artificial</a:t>
            </a:r>
          </a:p>
        </p:txBody>
      </p:sp>
      <p:sp>
        <p:nvSpPr>
          <p:cNvPr id="18" name="Rectángulo 7">
            <a:extLst>
              <a:ext uri="{FF2B5EF4-FFF2-40B4-BE49-F238E27FC236}">
                <a16:creationId xmlns:a16="http://schemas.microsoft.com/office/drawing/2014/main" id="{CF9BCA2B-FCF9-43A8-91E7-DDDA3E7E2CA7}"/>
              </a:ext>
            </a:extLst>
          </p:cNvPr>
          <p:cNvSpPr/>
          <p:nvPr/>
        </p:nvSpPr>
        <p:spPr>
          <a:xfrm>
            <a:off x="8467810" y="670303"/>
            <a:ext cx="3724190" cy="465546"/>
          </a:xfrm>
          <a:custGeom>
            <a:avLst/>
            <a:gdLst>
              <a:gd name="connsiteX0" fmla="*/ 0 w 2891246"/>
              <a:gd name="connsiteY0" fmla="*/ 0 h 452846"/>
              <a:gd name="connsiteX1" fmla="*/ 2891246 w 2891246"/>
              <a:gd name="connsiteY1" fmla="*/ 0 h 452846"/>
              <a:gd name="connsiteX2" fmla="*/ 2891246 w 2891246"/>
              <a:gd name="connsiteY2" fmla="*/ 452846 h 452846"/>
              <a:gd name="connsiteX3" fmla="*/ 0 w 2891246"/>
              <a:gd name="connsiteY3" fmla="*/ 452846 h 452846"/>
              <a:gd name="connsiteX4" fmla="*/ 0 w 2891246"/>
              <a:gd name="connsiteY4" fmla="*/ 0 h 452846"/>
              <a:gd name="connsiteX0" fmla="*/ 0 w 3396343"/>
              <a:gd name="connsiteY0" fmla="*/ 0 h 470263"/>
              <a:gd name="connsiteX1" fmla="*/ 2891246 w 3396343"/>
              <a:gd name="connsiteY1" fmla="*/ 0 h 470263"/>
              <a:gd name="connsiteX2" fmla="*/ 3396343 w 3396343"/>
              <a:gd name="connsiteY2" fmla="*/ 470263 h 470263"/>
              <a:gd name="connsiteX3" fmla="*/ 0 w 3396343"/>
              <a:gd name="connsiteY3" fmla="*/ 452846 h 470263"/>
              <a:gd name="connsiteX4" fmla="*/ 0 w 3396343"/>
              <a:gd name="connsiteY4" fmla="*/ 0 h 470263"/>
              <a:gd name="connsiteX0" fmla="*/ 0 w 3396343"/>
              <a:gd name="connsiteY0" fmla="*/ 0 h 452846"/>
              <a:gd name="connsiteX1" fmla="*/ 2891246 w 3396343"/>
              <a:gd name="connsiteY1" fmla="*/ 0 h 452846"/>
              <a:gd name="connsiteX2" fmla="*/ 3396343 w 3396343"/>
              <a:gd name="connsiteY2" fmla="*/ 452846 h 452846"/>
              <a:gd name="connsiteX3" fmla="*/ 0 w 3396343"/>
              <a:gd name="connsiteY3" fmla="*/ 452846 h 452846"/>
              <a:gd name="connsiteX4" fmla="*/ 0 w 3396343"/>
              <a:gd name="connsiteY4" fmla="*/ 0 h 452846"/>
              <a:gd name="connsiteX0" fmla="*/ 0 w 3396343"/>
              <a:gd name="connsiteY0" fmla="*/ 0 h 465546"/>
              <a:gd name="connsiteX1" fmla="*/ 2891246 w 3396343"/>
              <a:gd name="connsiteY1" fmla="*/ 0 h 465546"/>
              <a:gd name="connsiteX2" fmla="*/ 3396343 w 3396343"/>
              <a:gd name="connsiteY2" fmla="*/ 452846 h 465546"/>
              <a:gd name="connsiteX3" fmla="*/ 419100 w 3396343"/>
              <a:gd name="connsiteY3" fmla="*/ 465546 h 465546"/>
              <a:gd name="connsiteX4" fmla="*/ 0 w 3396343"/>
              <a:gd name="connsiteY4" fmla="*/ 0 h 465546"/>
              <a:gd name="connsiteX0" fmla="*/ 0 w 3396343"/>
              <a:gd name="connsiteY0" fmla="*/ 0 h 465546"/>
              <a:gd name="connsiteX1" fmla="*/ 2891246 w 3396343"/>
              <a:gd name="connsiteY1" fmla="*/ 0 h 465546"/>
              <a:gd name="connsiteX2" fmla="*/ 3396343 w 3396343"/>
              <a:gd name="connsiteY2" fmla="*/ 452846 h 465546"/>
              <a:gd name="connsiteX3" fmla="*/ 438150 w 3396343"/>
              <a:gd name="connsiteY3" fmla="*/ 465546 h 465546"/>
              <a:gd name="connsiteX4" fmla="*/ 0 w 3396343"/>
              <a:gd name="connsiteY4" fmla="*/ 0 h 465546"/>
              <a:gd name="connsiteX0" fmla="*/ 0 w 3396343"/>
              <a:gd name="connsiteY0" fmla="*/ 0 h 465546"/>
              <a:gd name="connsiteX1" fmla="*/ 2891246 w 3396343"/>
              <a:gd name="connsiteY1" fmla="*/ 0 h 465546"/>
              <a:gd name="connsiteX2" fmla="*/ 3396343 w 3396343"/>
              <a:gd name="connsiteY2" fmla="*/ 452846 h 465546"/>
              <a:gd name="connsiteX3" fmla="*/ 450850 w 3396343"/>
              <a:gd name="connsiteY3" fmla="*/ 465546 h 465546"/>
              <a:gd name="connsiteX4" fmla="*/ 0 w 3396343"/>
              <a:gd name="connsiteY4" fmla="*/ 0 h 465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343" h="465546">
                <a:moveTo>
                  <a:pt x="0" y="0"/>
                </a:moveTo>
                <a:lnTo>
                  <a:pt x="2891246" y="0"/>
                </a:lnTo>
                <a:lnTo>
                  <a:pt x="3396343" y="452846"/>
                </a:lnTo>
                <a:lnTo>
                  <a:pt x="450850" y="465546"/>
                </a:lnTo>
                <a:lnTo>
                  <a:pt x="0" y="0"/>
                </a:lnTo>
                <a:close/>
              </a:path>
            </a:pathLst>
          </a:custGeom>
          <a:solidFill>
            <a:srgbClr val="E9B3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400" b="1" dirty="0">
                <a:solidFill>
                  <a:schemeClr val="tx1"/>
                </a:solidFill>
                <a:effectLst>
                  <a:outerShdw blurRad="38100" dist="38100" dir="2700000" algn="tl">
                    <a:srgbClr val="000000">
                      <a:alpha val="43137"/>
                    </a:srgbClr>
                  </a:outerShdw>
                </a:effectLst>
                <a:ea typeface="Calibri"/>
                <a:cs typeface="Calibri"/>
                <a:sym typeface="Calibri"/>
              </a:rPr>
              <a:t>Nivel Bajo</a:t>
            </a:r>
          </a:p>
        </p:txBody>
      </p:sp>
      <p:pic>
        <p:nvPicPr>
          <p:cNvPr id="19" name="Google Shape;244;p20">
            <a:extLst>
              <a:ext uri="{FF2B5EF4-FFF2-40B4-BE49-F238E27FC236}">
                <a16:creationId xmlns:a16="http://schemas.microsoft.com/office/drawing/2014/main" id="{66D92313-D375-4B82-8411-B9FB4675008B}"/>
              </a:ext>
            </a:extLst>
          </p:cNvPr>
          <p:cNvPicPr preferRelativeResize="0"/>
          <p:nvPr/>
        </p:nvPicPr>
        <p:blipFill rotWithShape="1">
          <a:blip r:embed="rId3">
            <a:alphaModFix/>
          </a:blip>
          <a:srcRect/>
          <a:stretch/>
        </p:blipFill>
        <p:spPr>
          <a:xfrm>
            <a:off x="3597137" y="1781930"/>
            <a:ext cx="2106626" cy="1578129"/>
          </a:xfrm>
          <a:prstGeom prst="rect">
            <a:avLst/>
          </a:prstGeom>
          <a:noFill/>
          <a:ln>
            <a:noFill/>
          </a:ln>
        </p:spPr>
      </p:pic>
      <p:pic>
        <p:nvPicPr>
          <p:cNvPr id="20" name="Google Shape;245;p20">
            <a:extLst>
              <a:ext uri="{FF2B5EF4-FFF2-40B4-BE49-F238E27FC236}">
                <a16:creationId xmlns:a16="http://schemas.microsoft.com/office/drawing/2014/main" id="{D94B50FE-47A4-4A90-9101-E58F83981BE7}"/>
              </a:ext>
            </a:extLst>
          </p:cNvPr>
          <p:cNvPicPr preferRelativeResize="0"/>
          <p:nvPr/>
        </p:nvPicPr>
        <p:blipFill rotWithShape="1">
          <a:blip r:embed="rId4">
            <a:alphaModFix/>
          </a:blip>
          <a:srcRect/>
          <a:stretch/>
        </p:blipFill>
        <p:spPr>
          <a:xfrm>
            <a:off x="6387170" y="1781930"/>
            <a:ext cx="2075696" cy="1554958"/>
          </a:xfrm>
          <a:prstGeom prst="rect">
            <a:avLst/>
          </a:prstGeom>
          <a:noFill/>
          <a:ln>
            <a:noFill/>
          </a:ln>
        </p:spPr>
      </p:pic>
      <p:sp>
        <p:nvSpPr>
          <p:cNvPr id="21" name="Google Shape;246;p20">
            <a:extLst>
              <a:ext uri="{FF2B5EF4-FFF2-40B4-BE49-F238E27FC236}">
                <a16:creationId xmlns:a16="http://schemas.microsoft.com/office/drawing/2014/main" id="{20151188-16A6-4DDD-B09F-FEDA576F84B9}"/>
              </a:ext>
            </a:extLst>
          </p:cNvPr>
          <p:cNvSpPr/>
          <p:nvPr/>
        </p:nvSpPr>
        <p:spPr>
          <a:xfrm>
            <a:off x="5093698" y="1330290"/>
            <a:ext cx="199285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a:solidFill>
                  <a:schemeClr val="dk1"/>
                </a:solidFill>
                <a:latin typeface="Arial"/>
                <a:ea typeface="Arial"/>
                <a:cs typeface="Arial"/>
                <a:sym typeface="Arial"/>
              </a:rPr>
              <a:t>Sharpening /afilar</a:t>
            </a:r>
            <a:endParaRPr sz="1800">
              <a:solidFill>
                <a:schemeClr val="dk1"/>
              </a:solidFill>
              <a:latin typeface="Calibri"/>
              <a:ea typeface="Calibri"/>
              <a:cs typeface="Calibri"/>
              <a:sym typeface="Calibri"/>
            </a:endParaRPr>
          </a:p>
        </p:txBody>
      </p:sp>
      <p:cxnSp>
        <p:nvCxnSpPr>
          <p:cNvPr id="22" name="Google Shape;247;p20">
            <a:extLst>
              <a:ext uri="{FF2B5EF4-FFF2-40B4-BE49-F238E27FC236}">
                <a16:creationId xmlns:a16="http://schemas.microsoft.com/office/drawing/2014/main" id="{A601B4CD-BDF6-4152-91FE-7FAE77F14C5D}"/>
              </a:ext>
            </a:extLst>
          </p:cNvPr>
          <p:cNvCxnSpPr/>
          <p:nvPr/>
        </p:nvCxnSpPr>
        <p:spPr>
          <a:xfrm>
            <a:off x="5036323" y="1696894"/>
            <a:ext cx="2083242" cy="0"/>
          </a:xfrm>
          <a:prstGeom prst="straightConnector1">
            <a:avLst/>
          </a:prstGeom>
          <a:noFill/>
          <a:ln w="25400" cap="flat" cmpd="sng">
            <a:solidFill>
              <a:schemeClr val="dk1"/>
            </a:solidFill>
            <a:prstDash val="solid"/>
            <a:round/>
            <a:headEnd type="none" w="sm" len="sm"/>
            <a:tailEnd type="triangle" w="med" len="med"/>
          </a:ln>
          <a:effectLst>
            <a:outerShdw blurRad="40000" dist="20000" dir="5400000" rotWithShape="0">
              <a:srgbClr val="000000">
                <a:alpha val="37647"/>
              </a:srgbClr>
            </a:outerShdw>
          </a:effectLst>
        </p:spPr>
      </p:cxnSp>
      <p:sp>
        <p:nvSpPr>
          <p:cNvPr id="23" name="Google Shape;248;p20">
            <a:extLst>
              <a:ext uri="{FF2B5EF4-FFF2-40B4-BE49-F238E27FC236}">
                <a16:creationId xmlns:a16="http://schemas.microsoft.com/office/drawing/2014/main" id="{9B7C9ABF-BA0B-4391-BDBD-D3A705B5D762}"/>
              </a:ext>
            </a:extLst>
          </p:cNvPr>
          <p:cNvSpPr/>
          <p:nvPr/>
        </p:nvSpPr>
        <p:spPr>
          <a:xfrm>
            <a:off x="5600890" y="3419196"/>
            <a:ext cx="95410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a:solidFill>
                  <a:schemeClr val="dk1"/>
                </a:solidFill>
                <a:latin typeface="Arial"/>
                <a:ea typeface="Arial"/>
                <a:cs typeface="Arial"/>
                <a:sym typeface="Arial"/>
              </a:rPr>
              <a:t>blurring</a:t>
            </a:r>
            <a:endParaRPr sz="1800">
              <a:solidFill>
                <a:schemeClr val="dk1"/>
              </a:solidFill>
              <a:latin typeface="Calibri"/>
              <a:ea typeface="Calibri"/>
              <a:cs typeface="Calibri"/>
              <a:sym typeface="Calibri"/>
            </a:endParaRPr>
          </a:p>
        </p:txBody>
      </p:sp>
      <p:cxnSp>
        <p:nvCxnSpPr>
          <p:cNvPr id="24" name="Google Shape;249;p20">
            <a:extLst>
              <a:ext uri="{FF2B5EF4-FFF2-40B4-BE49-F238E27FC236}">
                <a16:creationId xmlns:a16="http://schemas.microsoft.com/office/drawing/2014/main" id="{7F54B91F-DCC3-4551-8116-5E0E71547601}"/>
              </a:ext>
            </a:extLst>
          </p:cNvPr>
          <p:cNvCxnSpPr/>
          <p:nvPr/>
        </p:nvCxnSpPr>
        <p:spPr>
          <a:xfrm rot="10800000">
            <a:off x="5203373" y="3419196"/>
            <a:ext cx="1653799" cy="0"/>
          </a:xfrm>
          <a:prstGeom prst="straightConnector1">
            <a:avLst/>
          </a:prstGeom>
          <a:noFill/>
          <a:ln w="25400" cap="flat" cmpd="sng">
            <a:solidFill>
              <a:schemeClr val="dk1"/>
            </a:solidFill>
            <a:prstDash val="solid"/>
            <a:round/>
            <a:headEnd type="none" w="sm" len="sm"/>
            <a:tailEnd type="triangle" w="med" len="med"/>
          </a:ln>
          <a:effectLst>
            <a:outerShdw blurRad="40000" dist="20000" dir="5400000" rotWithShape="0">
              <a:srgbClr val="000000">
                <a:alpha val="37647"/>
              </a:srgbClr>
            </a:outerShdw>
          </a:effectLst>
        </p:spPr>
      </p:cxnSp>
      <p:pic>
        <p:nvPicPr>
          <p:cNvPr id="25" name="Google Shape;250;p20">
            <a:extLst>
              <a:ext uri="{FF2B5EF4-FFF2-40B4-BE49-F238E27FC236}">
                <a16:creationId xmlns:a16="http://schemas.microsoft.com/office/drawing/2014/main" id="{1B4833AC-FD01-4ACF-BF8A-B8FAB5D76120}"/>
              </a:ext>
            </a:extLst>
          </p:cNvPr>
          <p:cNvPicPr preferRelativeResize="0"/>
          <p:nvPr/>
        </p:nvPicPr>
        <p:blipFill rotWithShape="1">
          <a:blip r:embed="rId5">
            <a:alphaModFix/>
          </a:blip>
          <a:srcRect/>
          <a:stretch/>
        </p:blipFill>
        <p:spPr>
          <a:xfrm>
            <a:off x="2732654" y="3934467"/>
            <a:ext cx="2862000" cy="2144000"/>
          </a:xfrm>
          <a:prstGeom prst="rect">
            <a:avLst/>
          </a:prstGeom>
          <a:noFill/>
          <a:ln>
            <a:noFill/>
          </a:ln>
        </p:spPr>
      </p:pic>
      <p:pic>
        <p:nvPicPr>
          <p:cNvPr id="26" name="Google Shape;251;p20">
            <a:extLst>
              <a:ext uri="{FF2B5EF4-FFF2-40B4-BE49-F238E27FC236}">
                <a16:creationId xmlns:a16="http://schemas.microsoft.com/office/drawing/2014/main" id="{97110BBC-9E0D-4531-A688-4DBE739BBD68}"/>
              </a:ext>
            </a:extLst>
          </p:cNvPr>
          <p:cNvPicPr preferRelativeResize="0"/>
          <p:nvPr/>
        </p:nvPicPr>
        <p:blipFill rotWithShape="1">
          <a:blip r:embed="rId6">
            <a:alphaModFix/>
          </a:blip>
          <a:srcRect/>
          <a:stretch/>
        </p:blipFill>
        <p:spPr>
          <a:xfrm>
            <a:off x="6387170" y="3927660"/>
            <a:ext cx="2862000" cy="2144000"/>
          </a:xfrm>
          <a:prstGeom prst="rect">
            <a:avLst/>
          </a:prstGeom>
          <a:noFill/>
          <a:ln>
            <a:noFill/>
          </a:ln>
        </p:spPr>
      </p:pic>
      <p:sp>
        <p:nvSpPr>
          <p:cNvPr id="27" name="Google Shape;252;p20">
            <a:extLst>
              <a:ext uri="{FF2B5EF4-FFF2-40B4-BE49-F238E27FC236}">
                <a16:creationId xmlns:a16="http://schemas.microsoft.com/office/drawing/2014/main" id="{59F3947B-BA60-4035-BDB2-1E865F3EA4B0}"/>
              </a:ext>
            </a:extLst>
          </p:cNvPr>
          <p:cNvSpPr/>
          <p:nvPr/>
        </p:nvSpPr>
        <p:spPr>
          <a:xfrm>
            <a:off x="4753861" y="6166559"/>
            <a:ext cx="267252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a:solidFill>
                  <a:schemeClr val="dk1"/>
                </a:solidFill>
                <a:latin typeface="Arial"/>
                <a:ea typeface="Arial"/>
                <a:cs typeface="Arial"/>
                <a:sym typeface="Arial"/>
              </a:rPr>
              <a:t>Canny (detectar bordes)</a:t>
            </a:r>
            <a:endParaRPr sz="1800">
              <a:solidFill>
                <a:schemeClr val="dk1"/>
              </a:solidFill>
              <a:latin typeface="Calibri"/>
              <a:ea typeface="Calibri"/>
              <a:cs typeface="Calibri"/>
              <a:sym typeface="Calibri"/>
            </a:endParaRPr>
          </a:p>
        </p:txBody>
      </p:sp>
      <p:cxnSp>
        <p:nvCxnSpPr>
          <p:cNvPr id="28" name="Google Shape;253;p20">
            <a:extLst>
              <a:ext uri="{FF2B5EF4-FFF2-40B4-BE49-F238E27FC236}">
                <a16:creationId xmlns:a16="http://schemas.microsoft.com/office/drawing/2014/main" id="{6872C3D7-E602-43AB-9A62-2D8BE592BA63}"/>
              </a:ext>
            </a:extLst>
          </p:cNvPr>
          <p:cNvCxnSpPr/>
          <p:nvPr/>
        </p:nvCxnSpPr>
        <p:spPr>
          <a:xfrm>
            <a:off x="4988651" y="6166559"/>
            <a:ext cx="2083242" cy="0"/>
          </a:xfrm>
          <a:prstGeom prst="straightConnector1">
            <a:avLst/>
          </a:prstGeom>
          <a:noFill/>
          <a:ln w="25400" cap="flat" cmpd="sng">
            <a:solidFill>
              <a:schemeClr val="dk1"/>
            </a:solidFill>
            <a:prstDash val="solid"/>
            <a:round/>
            <a:headEnd type="none" w="sm" len="sm"/>
            <a:tailEnd type="triangle" w="med" len="med"/>
          </a:ln>
          <a:effectLst>
            <a:outerShdw blurRad="40000" dist="20000" dir="5400000" rotWithShape="0">
              <a:srgbClr val="000000">
                <a:alpha val="37647"/>
              </a:srgbClr>
            </a:outerShdw>
          </a:effectLst>
        </p:spPr>
      </p:cxnSp>
    </p:spTree>
    <p:extLst>
      <p:ext uri="{BB962C8B-B14F-4D97-AF65-F5344CB8AC3E}">
        <p14:creationId xmlns:p14="http://schemas.microsoft.com/office/powerpoint/2010/main" val="3996042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2CCEC09-1D74-4CAB-B3BC-2D4178B45DE5}"/>
              </a:ext>
            </a:extLst>
          </p:cNvPr>
          <p:cNvSpPr txBox="1"/>
          <p:nvPr/>
        </p:nvSpPr>
        <p:spPr>
          <a:xfrm>
            <a:off x="1614197" y="475862"/>
            <a:ext cx="6848669" cy="584775"/>
          </a:xfrm>
          <a:prstGeom prst="rect">
            <a:avLst/>
          </a:prstGeom>
          <a:noFill/>
        </p:spPr>
        <p:txBody>
          <a:bodyPr wrap="square" rtlCol="0">
            <a:spAutoFit/>
          </a:bodyPr>
          <a:lstStyle/>
          <a:p>
            <a:r>
              <a:rPr lang="es-ES" sz="3200" b="1" dirty="0">
                <a:solidFill>
                  <a:srgbClr val="0D5274"/>
                </a:solidFill>
                <a:effectLst>
                  <a:outerShdw blurRad="38100" dist="38100" dir="2700000" algn="tl">
                    <a:srgbClr val="000000">
                      <a:alpha val="43137"/>
                    </a:srgbClr>
                  </a:outerShdw>
                </a:effectLst>
              </a:rPr>
              <a:t>Visión Artificial</a:t>
            </a:r>
          </a:p>
        </p:txBody>
      </p:sp>
      <p:sp>
        <p:nvSpPr>
          <p:cNvPr id="18" name="Rectángulo 7">
            <a:extLst>
              <a:ext uri="{FF2B5EF4-FFF2-40B4-BE49-F238E27FC236}">
                <a16:creationId xmlns:a16="http://schemas.microsoft.com/office/drawing/2014/main" id="{CF9BCA2B-FCF9-43A8-91E7-DDDA3E7E2CA7}"/>
              </a:ext>
            </a:extLst>
          </p:cNvPr>
          <p:cNvSpPr/>
          <p:nvPr/>
        </p:nvSpPr>
        <p:spPr>
          <a:xfrm>
            <a:off x="8467810" y="670303"/>
            <a:ext cx="3724190" cy="465546"/>
          </a:xfrm>
          <a:custGeom>
            <a:avLst/>
            <a:gdLst>
              <a:gd name="connsiteX0" fmla="*/ 0 w 2891246"/>
              <a:gd name="connsiteY0" fmla="*/ 0 h 452846"/>
              <a:gd name="connsiteX1" fmla="*/ 2891246 w 2891246"/>
              <a:gd name="connsiteY1" fmla="*/ 0 h 452846"/>
              <a:gd name="connsiteX2" fmla="*/ 2891246 w 2891246"/>
              <a:gd name="connsiteY2" fmla="*/ 452846 h 452846"/>
              <a:gd name="connsiteX3" fmla="*/ 0 w 2891246"/>
              <a:gd name="connsiteY3" fmla="*/ 452846 h 452846"/>
              <a:gd name="connsiteX4" fmla="*/ 0 w 2891246"/>
              <a:gd name="connsiteY4" fmla="*/ 0 h 452846"/>
              <a:gd name="connsiteX0" fmla="*/ 0 w 3396343"/>
              <a:gd name="connsiteY0" fmla="*/ 0 h 470263"/>
              <a:gd name="connsiteX1" fmla="*/ 2891246 w 3396343"/>
              <a:gd name="connsiteY1" fmla="*/ 0 h 470263"/>
              <a:gd name="connsiteX2" fmla="*/ 3396343 w 3396343"/>
              <a:gd name="connsiteY2" fmla="*/ 470263 h 470263"/>
              <a:gd name="connsiteX3" fmla="*/ 0 w 3396343"/>
              <a:gd name="connsiteY3" fmla="*/ 452846 h 470263"/>
              <a:gd name="connsiteX4" fmla="*/ 0 w 3396343"/>
              <a:gd name="connsiteY4" fmla="*/ 0 h 470263"/>
              <a:gd name="connsiteX0" fmla="*/ 0 w 3396343"/>
              <a:gd name="connsiteY0" fmla="*/ 0 h 452846"/>
              <a:gd name="connsiteX1" fmla="*/ 2891246 w 3396343"/>
              <a:gd name="connsiteY1" fmla="*/ 0 h 452846"/>
              <a:gd name="connsiteX2" fmla="*/ 3396343 w 3396343"/>
              <a:gd name="connsiteY2" fmla="*/ 452846 h 452846"/>
              <a:gd name="connsiteX3" fmla="*/ 0 w 3396343"/>
              <a:gd name="connsiteY3" fmla="*/ 452846 h 452846"/>
              <a:gd name="connsiteX4" fmla="*/ 0 w 3396343"/>
              <a:gd name="connsiteY4" fmla="*/ 0 h 452846"/>
              <a:gd name="connsiteX0" fmla="*/ 0 w 3396343"/>
              <a:gd name="connsiteY0" fmla="*/ 0 h 465546"/>
              <a:gd name="connsiteX1" fmla="*/ 2891246 w 3396343"/>
              <a:gd name="connsiteY1" fmla="*/ 0 h 465546"/>
              <a:gd name="connsiteX2" fmla="*/ 3396343 w 3396343"/>
              <a:gd name="connsiteY2" fmla="*/ 452846 h 465546"/>
              <a:gd name="connsiteX3" fmla="*/ 419100 w 3396343"/>
              <a:gd name="connsiteY3" fmla="*/ 465546 h 465546"/>
              <a:gd name="connsiteX4" fmla="*/ 0 w 3396343"/>
              <a:gd name="connsiteY4" fmla="*/ 0 h 465546"/>
              <a:gd name="connsiteX0" fmla="*/ 0 w 3396343"/>
              <a:gd name="connsiteY0" fmla="*/ 0 h 465546"/>
              <a:gd name="connsiteX1" fmla="*/ 2891246 w 3396343"/>
              <a:gd name="connsiteY1" fmla="*/ 0 h 465546"/>
              <a:gd name="connsiteX2" fmla="*/ 3396343 w 3396343"/>
              <a:gd name="connsiteY2" fmla="*/ 452846 h 465546"/>
              <a:gd name="connsiteX3" fmla="*/ 438150 w 3396343"/>
              <a:gd name="connsiteY3" fmla="*/ 465546 h 465546"/>
              <a:gd name="connsiteX4" fmla="*/ 0 w 3396343"/>
              <a:gd name="connsiteY4" fmla="*/ 0 h 465546"/>
              <a:gd name="connsiteX0" fmla="*/ 0 w 3396343"/>
              <a:gd name="connsiteY0" fmla="*/ 0 h 465546"/>
              <a:gd name="connsiteX1" fmla="*/ 2891246 w 3396343"/>
              <a:gd name="connsiteY1" fmla="*/ 0 h 465546"/>
              <a:gd name="connsiteX2" fmla="*/ 3396343 w 3396343"/>
              <a:gd name="connsiteY2" fmla="*/ 452846 h 465546"/>
              <a:gd name="connsiteX3" fmla="*/ 450850 w 3396343"/>
              <a:gd name="connsiteY3" fmla="*/ 465546 h 465546"/>
              <a:gd name="connsiteX4" fmla="*/ 0 w 3396343"/>
              <a:gd name="connsiteY4" fmla="*/ 0 h 465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343" h="465546">
                <a:moveTo>
                  <a:pt x="0" y="0"/>
                </a:moveTo>
                <a:lnTo>
                  <a:pt x="2891246" y="0"/>
                </a:lnTo>
                <a:lnTo>
                  <a:pt x="3396343" y="452846"/>
                </a:lnTo>
                <a:lnTo>
                  <a:pt x="450850" y="465546"/>
                </a:lnTo>
                <a:lnTo>
                  <a:pt x="0" y="0"/>
                </a:lnTo>
                <a:close/>
              </a:path>
            </a:pathLst>
          </a:custGeom>
          <a:solidFill>
            <a:srgbClr val="E9B3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400" b="1" dirty="0">
                <a:solidFill>
                  <a:schemeClr val="tx1"/>
                </a:solidFill>
                <a:effectLst>
                  <a:outerShdw blurRad="38100" dist="38100" dir="2700000" algn="tl">
                    <a:srgbClr val="000000">
                      <a:alpha val="43137"/>
                    </a:srgbClr>
                  </a:outerShdw>
                </a:effectLst>
                <a:ea typeface="Calibri"/>
                <a:cs typeface="Calibri"/>
                <a:sym typeface="Calibri"/>
              </a:rPr>
              <a:t>Nivel Medio</a:t>
            </a:r>
          </a:p>
        </p:txBody>
      </p:sp>
      <p:cxnSp>
        <p:nvCxnSpPr>
          <p:cNvPr id="14" name="Google Shape;265;p21">
            <a:extLst>
              <a:ext uri="{FF2B5EF4-FFF2-40B4-BE49-F238E27FC236}">
                <a16:creationId xmlns:a16="http://schemas.microsoft.com/office/drawing/2014/main" id="{42A4AD60-41C5-4E4B-B4C4-E711C106257A}"/>
              </a:ext>
            </a:extLst>
          </p:cNvPr>
          <p:cNvCxnSpPr/>
          <p:nvPr/>
        </p:nvCxnSpPr>
        <p:spPr>
          <a:xfrm>
            <a:off x="4984533" y="4003222"/>
            <a:ext cx="2083242" cy="0"/>
          </a:xfrm>
          <a:prstGeom prst="straightConnector1">
            <a:avLst/>
          </a:prstGeom>
          <a:noFill/>
          <a:ln w="25400" cap="flat" cmpd="sng">
            <a:solidFill>
              <a:schemeClr val="dk1"/>
            </a:solidFill>
            <a:prstDash val="solid"/>
            <a:round/>
            <a:headEnd type="none" w="sm" len="sm"/>
            <a:tailEnd type="triangle" w="med" len="med"/>
          </a:ln>
          <a:effectLst>
            <a:outerShdw blurRad="40000" dist="20000" dir="5400000" rotWithShape="0">
              <a:srgbClr val="000000">
                <a:alpha val="37647"/>
              </a:srgbClr>
            </a:outerShdw>
          </a:effectLst>
        </p:spPr>
      </p:cxnSp>
      <p:pic>
        <p:nvPicPr>
          <p:cNvPr id="15" name="Google Shape;266;p21">
            <a:extLst>
              <a:ext uri="{FF2B5EF4-FFF2-40B4-BE49-F238E27FC236}">
                <a16:creationId xmlns:a16="http://schemas.microsoft.com/office/drawing/2014/main" id="{5A560E51-7DB1-4B92-87A7-6CCAB7910F4B}"/>
              </a:ext>
            </a:extLst>
          </p:cNvPr>
          <p:cNvPicPr preferRelativeResize="0"/>
          <p:nvPr/>
        </p:nvPicPr>
        <p:blipFill rotWithShape="1">
          <a:blip r:embed="rId3">
            <a:alphaModFix/>
          </a:blip>
          <a:srcRect/>
          <a:stretch/>
        </p:blipFill>
        <p:spPr>
          <a:xfrm>
            <a:off x="1914119" y="1524564"/>
            <a:ext cx="2862000" cy="2144000"/>
          </a:xfrm>
          <a:prstGeom prst="rect">
            <a:avLst/>
          </a:prstGeom>
          <a:noFill/>
          <a:ln>
            <a:noFill/>
          </a:ln>
        </p:spPr>
      </p:pic>
      <p:pic>
        <p:nvPicPr>
          <p:cNvPr id="16" name="Google Shape;267;p21">
            <a:extLst>
              <a:ext uri="{FF2B5EF4-FFF2-40B4-BE49-F238E27FC236}">
                <a16:creationId xmlns:a16="http://schemas.microsoft.com/office/drawing/2014/main" id="{30A42898-D907-4636-89AD-B6EA3E555167}"/>
              </a:ext>
            </a:extLst>
          </p:cNvPr>
          <p:cNvPicPr preferRelativeResize="0"/>
          <p:nvPr/>
        </p:nvPicPr>
        <p:blipFill rotWithShape="1">
          <a:blip r:embed="rId4">
            <a:alphaModFix/>
          </a:blip>
          <a:srcRect/>
          <a:stretch/>
        </p:blipFill>
        <p:spPr>
          <a:xfrm>
            <a:off x="7317222" y="1502698"/>
            <a:ext cx="2862000" cy="2144000"/>
          </a:xfrm>
          <a:prstGeom prst="rect">
            <a:avLst/>
          </a:prstGeom>
          <a:noFill/>
          <a:ln>
            <a:noFill/>
          </a:ln>
        </p:spPr>
      </p:pic>
      <p:sp>
        <p:nvSpPr>
          <p:cNvPr id="17" name="Google Shape;268;p21">
            <a:extLst>
              <a:ext uri="{FF2B5EF4-FFF2-40B4-BE49-F238E27FC236}">
                <a16:creationId xmlns:a16="http://schemas.microsoft.com/office/drawing/2014/main" id="{65A71CCB-7F08-4FAA-B255-79E5467D5D6E}"/>
              </a:ext>
            </a:extLst>
          </p:cNvPr>
          <p:cNvSpPr/>
          <p:nvPr/>
        </p:nvSpPr>
        <p:spPr>
          <a:xfrm>
            <a:off x="2650057" y="3818556"/>
            <a:ext cx="139012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a:solidFill>
                  <a:schemeClr val="dk1"/>
                </a:solidFill>
                <a:latin typeface="Arial"/>
                <a:ea typeface="Arial"/>
                <a:cs typeface="Arial"/>
                <a:sym typeface="Arial"/>
              </a:rPr>
              <a:t>edge image</a:t>
            </a:r>
            <a:endParaRPr sz="1800">
              <a:solidFill>
                <a:schemeClr val="dk1"/>
              </a:solidFill>
              <a:latin typeface="Calibri"/>
              <a:ea typeface="Calibri"/>
              <a:cs typeface="Calibri"/>
              <a:sym typeface="Calibri"/>
            </a:endParaRPr>
          </a:p>
        </p:txBody>
      </p:sp>
      <p:sp>
        <p:nvSpPr>
          <p:cNvPr id="29" name="Google Shape;269;p21">
            <a:extLst>
              <a:ext uri="{FF2B5EF4-FFF2-40B4-BE49-F238E27FC236}">
                <a16:creationId xmlns:a16="http://schemas.microsoft.com/office/drawing/2014/main" id="{42C2A1B1-EC05-451E-A635-6A1643940D87}"/>
              </a:ext>
            </a:extLst>
          </p:cNvPr>
          <p:cNvSpPr/>
          <p:nvPr/>
        </p:nvSpPr>
        <p:spPr>
          <a:xfrm>
            <a:off x="7180542" y="3756669"/>
            <a:ext cx="336502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a:solidFill>
                  <a:schemeClr val="dk1"/>
                </a:solidFill>
                <a:latin typeface="Arial"/>
                <a:ea typeface="Arial"/>
                <a:cs typeface="Arial"/>
                <a:sym typeface="Arial"/>
              </a:rPr>
              <a:t>circular arcs and line segments</a:t>
            </a:r>
            <a:endParaRPr sz="1800">
              <a:solidFill>
                <a:schemeClr val="dk1"/>
              </a:solidFill>
              <a:latin typeface="Calibri"/>
              <a:ea typeface="Calibri"/>
              <a:cs typeface="Calibri"/>
              <a:sym typeface="Calibri"/>
            </a:endParaRPr>
          </a:p>
        </p:txBody>
      </p:sp>
      <p:sp>
        <p:nvSpPr>
          <p:cNvPr id="30" name="Google Shape;270;p21">
            <a:extLst>
              <a:ext uri="{FF2B5EF4-FFF2-40B4-BE49-F238E27FC236}">
                <a16:creationId xmlns:a16="http://schemas.microsoft.com/office/drawing/2014/main" id="{093256A3-6D96-4AE2-B32B-D7514F8527FC}"/>
              </a:ext>
            </a:extLst>
          </p:cNvPr>
          <p:cNvSpPr/>
          <p:nvPr/>
        </p:nvSpPr>
        <p:spPr>
          <a:xfrm>
            <a:off x="5662654" y="2150122"/>
            <a:ext cx="1174533"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800">
                <a:solidFill>
                  <a:schemeClr val="dk1"/>
                </a:solidFill>
                <a:latin typeface="Arial"/>
                <a:ea typeface="Arial"/>
                <a:cs typeface="Arial"/>
                <a:sym typeface="Arial"/>
              </a:rPr>
              <a:t>Data structure</a:t>
            </a:r>
            <a:endParaRPr sz="1800">
              <a:solidFill>
                <a:schemeClr val="dk1"/>
              </a:solidFill>
              <a:latin typeface="Calibri"/>
              <a:ea typeface="Calibri"/>
              <a:cs typeface="Calibri"/>
              <a:sym typeface="Calibri"/>
            </a:endParaRPr>
          </a:p>
        </p:txBody>
      </p:sp>
      <p:pic>
        <p:nvPicPr>
          <p:cNvPr id="31" name="Google Shape;271;p21">
            <a:extLst>
              <a:ext uri="{FF2B5EF4-FFF2-40B4-BE49-F238E27FC236}">
                <a16:creationId xmlns:a16="http://schemas.microsoft.com/office/drawing/2014/main" id="{BCD60A19-DECF-4C5C-8924-82C3CBF8FE97}"/>
              </a:ext>
            </a:extLst>
          </p:cNvPr>
          <p:cNvPicPr preferRelativeResize="0"/>
          <p:nvPr/>
        </p:nvPicPr>
        <p:blipFill rotWithShape="1">
          <a:blip r:embed="rId5">
            <a:alphaModFix/>
          </a:blip>
          <a:srcRect/>
          <a:stretch/>
        </p:blipFill>
        <p:spPr>
          <a:xfrm>
            <a:off x="1914119" y="4187888"/>
            <a:ext cx="2862000" cy="2144000"/>
          </a:xfrm>
          <a:prstGeom prst="rect">
            <a:avLst/>
          </a:prstGeom>
          <a:noFill/>
          <a:ln>
            <a:noFill/>
          </a:ln>
        </p:spPr>
      </p:pic>
      <p:sp>
        <p:nvSpPr>
          <p:cNvPr id="32" name="Google Shape;272;p21">
            <a:extLst>
              <a:ext uri="{FF2B5EF4-FFF2-40B4-BE49-F238E27FC236}">
                <a16:creationId xmlns:a16="http://schemas.microsoft.com/office/drawing/2014/main" id="{A7B7C773-0589-4E1C-9724-2CB0CBACCBEF}"/>
              </a:ext>
            </a:extLst>
          </p:cNvPr>
          <p:cNvSpPr/>
          <p:nvPr/>
        </p:nvSpPr>
        <p:spPr>
          <a:xfrm>
            <a:off x="2252512" y="6315003"/>
            <a:ext cx="1960793"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600">
                <a:solidFill>
                  <a:schemeClr val="dk1"/>
                </a:solidFill>
                <a:latin typeface="Arial"/>
                <a:ea typeface="Arial"/>
                <a:cs typeface="Arial"/>
                <a:sym typeface="Arial"/>
              </a:rPr>
              <a:t>original color image</a:t>
            </a:r>
            <a:endParaRPr sz="1600">
              <a:solidFill>
                <a:schemeClr val="dk1"/>
              </a:solidFill>
              <a:latin typeface="Calibri"/>
              <a:ea typeface="Calibri"/>
              <a:cs typeface="Calibri"/>
              <a:sym typeface="Calibri"/>
            </a:endParaRPr>
          </a:p>
        </p:txBody>
      </p:sp>
      <p:sp>
        <p:nvSpPr>
          <p:cNvPr id="33" name="Google Shape;273;p21">
            <a:extLst>
              <a:ext uri="{FF2B5EF4-FFF2-40B4-BE49-F238E27FC236}">
                <a16:creationId xmlns:a16="http://schemas.microsoft.com/office/drawing/2014/main" id="{4A662DE7-52B2-41E7-A941-82D9B9993A66}"/>
              </a:ext>
            </a:extLst>
          </p:cNvPr>
          <p:cNvSpPr/>
          <p:nvPr/>
        </p:nvSpPr>
        <p:spPr>
          <a:xfrm>
            <a:off x="5447063" y="4963438"/>
            <a:ext cx="1390124" cy="64633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800">
                <a:solidFill>
                  <a:schemeClr val="dk1"/>
                </a:solidFill>
                <a:latin typeface="Arial"/>
                <a:ea typeface="Arial"/>
                <a:cs typeface="Arial"/>
                <a:sym typeface="Arial"/>
              </a:rPr>
              <a:t>K-means</a:t>
            </a:r>
            <a:endParaRPr sz="1800">
              <a:solidFill>
                <a:schemeClr val="dk1"/>
              </a:solidFill>
              <a:latin typeface="Arial"/>
              <a:ea typeface="Arial"/>
              <a:cs typeface="Arial"/>
              <a:sym typeface="Arial"/>
            </a:endParaRPr>
          </a:p>
          <a:p>
            <a:pPr marL="0" marR="0" lvl="0" indent="0" algn="ctr" rtl="0">
              <a:spcBef>
                <a:spcPts val="0"/>
              </a:spcBef>
              <a:spcAft>
                <a:spcPts val="0"/>
              </a:spcAft>
              <a:buNone/>
            </a:pPr>
            <a:r>
              <a:rPr lang="es-CO" sz="1800">
                <a:solidFill>
                  <a:schemeClr val="dk1"/>
                </a:solidFill>
                <a:latin typeface="Arial"/>
                <a:ea typeface="Arial"/>
                <a:cs typeface="Arial"/>
                <a:sym typeface="Arial"/>
              </a:rPr>
              <a:t>clustering</a:t>
            </a:r>
            <a:endParaRPr sz="1800">
              <a:solidFill>
                <a:schemeClr val="dk1"/>
              </a:solidFill>
              <a:latin typeface="Calibri"/>
              <a:ea typeface="Calibri"/>
              <a:cs typeface="Calibri"/>
              <a:sym typeface="Calibri"/>
            </a:endParaRPr>
          </a:p>
        </p:txBody>
      </p:sp>
      <p:pic>
        <p:nvPicPr>
          <p:cNvPr id="34" name="Google Shape;274;p21">
            <a:extLst>
              <a:ext uri="{FF2B5EF4-FFF2-40B4-BE49-F238E27FC236}">
                <a16:creationId xmlns:a16="http://schemas.microsoft.com/office/drawing/2014/main" id="{D6B3E5C2-09D3-4B6C-89BC-36D0285636ED}"/>
              </a:ext>
            </a:extLst>
          </p:cNvPr>
          <p:cNvPicPr preferRelativeResize="0"/>
          <p:nvPr/>
        </p:nvPicPr>
        <p:blipFill rotWithShape="1">
          <a:blip r:embed="rId6">
            <a:alphaModFix/>
          </a:blip>
          <a:srcRect/>
          <a:stretch/>
        </p:blipFill>
        <p:spPr>
          <a:xfrm>
            <a:off x="7180542" y="4187888"/>
            <a:ext cx="2862000" cy="2144000"/>
          </a:xfrm>
          <a:prstGeom prst="rect">
            <a:avLst/>
          </a:prstGeom>
          <a:noFill/>
          <a:ln>
            <a:noFill/>
          </a:ln>
        </p:spPr>
      </p:pic>
      <p:sp>
        <p:nvSpPr>
          <p:cNvPr id="35" name="Google Shape;275;p21">
            <a:extLst>
              <a:ext uri="{FF2B5EF4-FFF2-40B4-BE49-F238E27FC236}">
                <a16:creationId xmlns:a16="http://schemas.microsoft.com/office/drawing/2014/main" id="{B02FB55C-A3D5-4A3E-9A80-029C38E7F4A0}"/>
              </a:ext>
            </a:extLst>
          </p:cNvPr>
          <p:cNvSpPr/>
          <p:nvPr/>
        </p:nvSpPr>
        <p:spPr>
          <a:xfrm>
            <a:off x="7067775" y="6315003"/>
            <a:ext cx="3111447" cy="33855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600">
                <a:solidFill>
                  <a:schemeClr val="dk1"/>
                </a:solidFill>
                <a:latin typeface="Arial"/>
                <a:ea typeface="Arial"/>
                <a:cs typeface="Arial"/>
                <a:sym typeface="Arial"/>
              </a:rPr>
              <a:t>regions of homogeneous color</a:t>
            </a:r>
            <a:endParaRPr sz="16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25727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12CCEC09-1D74-4CAB-B3BC-2D4178B45DE5}"/>
              </a:ext>
            </a:extLst>
          </p:cNvPr>
          <p:cNvSpPr txBox="1"/>
          <p:nvPr/>
        </p:nvSpPr>
        <p:spPr>
          <a:xfrm>
            <a:off x="1614197" y="475862"/>
            <a:ext cx="6848669" cy="584775"/>
          </a:xfrm>
          <a:prstGeom prst="rect">
            <a:avLst/>
          </a:prstGeom>
          <a:noFill/>
        </p:spPr>
        <p:txBody>
          <a:bodyPr wrap="square" rtlCol="0">
            <a:spAutoFit/>
          </a:bodyPr>
          <a:lstStyle/>
          <a:p>
            <a:r>
              <a:rPr lang="es-ES" sz="3200" b="1" dirty="0">
                <a:solidFill>
                  <a:srgbClr val="0D5274"/>
                </a:solidFill>
                <a:effectLst>
                  <a:outerShdw blurRad="38100" dist="38100" dir="2700000" algn="tl">
                    <a:srgbClr val="000000">
                      <a:alpha val="43137"/>
                    </a:srgbClr>
                  </a:outerShdw>
                </a:effectLst>
              </a:rPr>
              <a:t>Visión Artificial</a:t>
            </a:r>
          </a:p>
        </p:txBody>
      </p:sp>
      <p:sp>
        <p:nvSpPr>
          <p:cNvPr id="18" name="Rectángulo 7">
            <a:extLst>
              <a:ext uri="{FF2B5EF4-FFF2-40B4-BE49-F238E27FC236}">
                <a16:creationId xmlns:a16="http://schemas.microsoft.com/office/drawing/2014/main" id="{CF9BCA2B-FCF9-43A8-91E7-DDDA3E7E2CA7}"/>
              </a:ext>
            </a:extLst>
          </p:cNvPr>
          <p:cNvSpPr/>
          <p:nvPr/>
        </p:nvSpPr>
        <p:spPr>
          <a:xfrm>
            <a:off x="8467810" y="670303"/>
            <a:ext cx="3724190" cy="465546"/>
          </a:xfrm>
          <a:custGeom>
            <a:avLst/>
            <a:gdLst>
              <a:gd name="connsiteX0" fmla="*/ 0 w 2891246"/>
              <a:gd name="connsiteY0" fmla="*/ 0 h 452846"/>
              <a:gd name="connsiteX1" fmla="*/ 2891246 w 2891246"/>
              <a:gd name="connsiteY1" fmla="*/ 0 h 452846"/>
              <a:gd name="connsiteX2" fmla="*/ 2891246 w 2891246"/>
              <a:gd name="connsiteY2" fmla="*/ 452846 h 452846"/>
              <a:gd name="connsiteX3" fmla="*/ 0 w 2891246"/>
              <a:gd name="connsiteY3" fmla="*/ 452846 h 452846"/>
              <a:gd name="connsiteX4" fmla="*/ 0 w 2891246"/>
              <a:gd name="connsiteY4" fmla="*/ 0 h 452846"/>
              <a:gd name="connsiteX0" fmla="*/ 0 w 3396343"/>
              <a:gd name="connsiteY0" fmla="*/ 0 h 470263"/>
              <a:gd name="connsiteX1" fmla="*/ 2891246 w 3396343"/>
              <a:gd name="connsiteY1" fmla="*/ 0 h 470263"/>
              <a:gd name="connsiteX2" fmla="*/ 3396343 w 3396343"/>
              <a:gd name="connsiteY2" fmla="*/ 470263 h 470263"/>
              <a:gd name="connsiteX3" fmla="*/ 0 w 3396343"/>
              <a:gd name="connsiteY3" fmla="*/ 452846 h 470263"/>
              <a:gd name="connsiteX4" fmla="*/ 0 w 3396343"/>
              <a:gd name="connsiteY4" fmla="*/ 0 h 470263"/>
              <a:gd name="connsiteX0" fmla="*/ 0 w 3396343"/>
              <a:gd name="connsiteY0" fmla="*/ 0 h 452846"/>
              <a:gd name="connsiteX1" fmla="*/ 2891246 w 3396343"/>
              <a:gd name="connsiteY1" fmla="*/ 0 h 452846"/>
              <a:gd name="connsiteX2" fmla="*/ 3396343 w 3396343"/>
              <a:gd name="connsiteY2" fmla="*/ 452846 h 452846"/>
              <a:gd name="connsiteX3" fmla="*/ 0 w 3396343"/>
              <a:gd name="connsiteY3" fmla="*/ 452846 h 452846"/>
              <a:gd name="connsiteX4" fmla="*/ 0 w 3396343"/>
              <a:gd name="connsiteY4" fmla="*/ 0 h 452846"/>
              <a:gd name="connsiteX0" fmla="*/ 0 w 3396343"/>
              <a:gd name="connsiteY0" fmla="*/ 0 h 465546"/>
              <a:gd name="connsiteX1" fmla="*/ 2891246 w 3396343"/>
              <a:gd name="connsiteY1" fmla="*/ 0 h 465546"/>
              <a:gd name="connsiteX2" fmla="*/ 3396343 w 3396343"/>
              <a:gd name="connsiteY2" fmla="*/ 452846 h 465546"/>
              <a:gd name="connsiteX3" fmla="*/ 419100 w 3396343"/>
              <a:gd name="connsiteY3" fmla="*/ 465546 h 465546"/>
              <a:gd name="connsiteX4" fmla="*/ 0 w 3396343"/>
              <a:gd name="connsiteY4" fmla="*/ 0 h 465546"/>
              <a:gd name="connsiteX0" fmla="*/ 0 w 3396343"/>
              <a:gd name="connsiteY0" fmla="*/ 0 h 465546"/>
              <a:gd name="connsiteX1" fmla="*/ 2891246 w 3396343"/>
              <a:gd name="connsiteY1" fmla="*/ 0 h 465546"/>
              <a:gd name="connsiteX2" fmla="*/ 3396343 w 3396343"/>
              <a:gd name="connsiteY2" fmla="*/ 452846 h 465546"/>
              <a:gd name="connsiteX3" fmla="*/ 438150 w 3396343"/>
              <a:gd name="connsiteY3" fmla="*/ 465546 h 465546"/>
              <a:gd name="connsiteX4" fmla="*/ 0 w 3396343"/>
              <a:gd name="connsiteY4" fmla="*/ 0 h 465546"/>
              <a:gd name="connsiteX0" fmla="*/ 0 w 3396343"/>
              <a:gd name="connsiteY0" fmla="*/ 0 h 465546"/>
              <a:gd name="connsiteX1" fmla="*/ 2891246 w 3396343"/>
              <a:gd name="connsiteY1" fmla="*/ 0 h 465546"/>
              <a:gd name="connsiteX2" fmla="*/ 3396343 w 3396343"/>
              <a:gd name="connsiteY2" fmla="*/ 452846 h 465546"/>
              <a:gd name="connsiteX3" fmla="*/ 450850 w 3396343"/>
              <a:gd name="connsiteY3" fmla="*/ 465546 h 465546"/>
              <a:gd name="connsiteX4" fmla="*/ 0 w 3396343"/>
              <a:gd name="connsiteY4" fmla="*/ 0 h 465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343" h="465546">
                <a:moveTo>
                  <a:pt x="0" y="0"/>
                </a:moveTo>
                <a:lnTo>
                  <a:pt x="2891246" y="0"/>
                </a:lnTo>
                <a:lnTo>
                  <a:pt x="3396343" y="452846"/>
                </a:lnTo>
                <a:lnTo>
                  <a:pt x="450850" y="465546"/>
                </a:lnTo>
                <a:lnTo>
                  <a:pt x="0" y="0"/>
                </a:lnTo>
                <a:close/>
              </a:path>
            </a:pathLst>
          </a:custGeom>
          <a:solidFill>
            <a:srgbClr val="E9B3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400" b="1" dirty="0">
                <a:solidFill>
                  <a:schemeClr val="tx1"/>
                </a:solidFill>
                <a:effectLst>
                  <a:outerShdw blurRad="38100" dist="38100" dir="2700000" algn="tl">
                    <a:srgbClr val="000000">
                      <a:alpha val="43137"/>
                    </a:srgbClr>
                  </a:outerShdw>
                </a:effectLst>
                <a:ea typeface="Calibri"/>
                <a:cs typeface="Calibri"/>
                <a:sym typeface="Calibri"/>
              </a:rPr>
              <a:t>Nivel Alto</a:t>
            </a:r>
          </a:p>
        </p:txBody>
      </p:sp>
      <p:pic>
        <p:nvPicPr>
          <p:cNvPr id="19" name="Google Shape;287;p22">
            <a:extLst>
              <a:ext uri="{FF2B5EF4-FFF2-40B4-BE49-F238E27FC236}">
                <a16:creationId xmlns:a16="http://schemas.microsoft.com/office/drawing/2014/main" id="{E705855B-18A1-4992-8169-36967BA021DE}"/>
              </a:ext>
            </a:extLst>
          </p:cNvPr>
          <p:cNvPicPr preferRelativeResize="0"/>
          <p:nvPr/>
        </p:nvPicPr>
        <p:blipFill rotWithShape="1">
          <a:blip r:embed="rId3">
            <a:alphaModFix/>
          </a:blip>
          <a:srcRect/>
          <a:stretch/>
        </p:blipFill>
        <p:spPr>
          <a:xfrm>
            <a:off x="2268026" y="4259913"/>
            <a:ext cx="2945681" cy="2269289"/>
          </a:xfrm>
          <a:prstGeom prst="rect">
            <a:avLst/>
          </a:prstGeom>
          <a:noFill/>
          <a:ln>
            <a:noFill/>
          </a:ln>
        </p:spPr>
      </p:pic>
      <p:pic>
        <p:nvPicPr>
          <p:cNvPr id="20" name="Google Shape;288;p22">
            <a:extLst>
              <a:ext uri="{FF2B5EF4-FFF2-40B4-BE49-F238E27FC236}">
                <a16:creationId xmlns:a16="http://schemas.microsoft.com/office/drawing/2014/main" id="{00055CD6-9333-4F57-A989-9BA1B7F5B9CA}"/>
              </a:ext>
            </a:extLst>
          </p:cNvPr>
          <p:cNvPicPr preferRelativeResize="0"/>
          <p:nvPr/>
        </p:nvPicPr>
        <p:blipFill rotWithShape="1">
          <a:blip r:embed="rId4">
            <a:alphaModFix/>
          </a:blip>
          <a:srcRect/>
          <a:stretch/>
        </p:blipFill>
        <p:spPr>
          <a:xfrm>
            <a:off x="5842413" y="4636499"/>
            <a:ext cx="2428614" cy="1516116"/>
          </a:xfrm>
          <a:prstGeom prst="rect">
            <a:avLst/>
          </a:prstGeom>
          <a:noFill/>
          <a:ln>
            <a:noFill/>
          </a:ln>
        </p:spPr>
      </p:pic>
      <p:sp>
        <p:nvSpPr>
          <p:cNvPr id="21" name="Google Shape;289;p22">
            <a:extLst>
              <a:ext uri="{FF2B5EF4-FFF2-40B4-BE49-F238E27FC236}">
                <a16:creationId xmlns:a16="http://schemas.microsoft.com/office/drawing/2014/main" id="{8B9E5696-4A74-4C7D-87DD-13DCD78C10B3}"/>
              </a:ext>
            </a:extLst>
          </p:cNvPr>
          <p:cNvSpPr/>
          <p:nvPr/>
        </p:nvSpPr>
        <p:spPr>
          <a:xfrm>
            <a:off x="1350816" y="3863618"/>
            <a:ext cx="1084118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u="sng" dirty="0">
                <a:solidFill>
                  <a:schemeClr val="dk1"/>
                </a:solidFill>
                <a:latin typeface="Arial"/>
                <a:ea typeface="Arial"/>
                <a:cs typeface="Arial"/>
                <a:sym typeface="Arial"/>
              </a:rPr>
              <a:t>Reconocimiento de caracteres___________________________________________</a:t>
            </a:r>
            <a:endParaRPr u="sng" dirty="0"/>
          </a:p>
        </p:txBody>
      </p:sp>
      <p:pic>
        <p:nvPicPr>
          <p:cNvPr id="22" name="Google Shape;290;p22">
            <a:extLst>
              <a:ext uri="{FF2B5EF4-FFF2-40B4-BE49-F238E27FC236}">
                <a16:creationId xmlns:a16="http://schemas.microsoft.com/office/drawing/2014/main" id="{DF0C90A0-A083-4F6C-BB46-07F6B8A767C0}"/>
              </a:ext>
            </a:extLst>
          </p:cNvPr>
          <p:cNvPicPr preferRelativeResize="0"/>
          <p:nvPr/>
        </p:nvPicPr>
        <p:blipFill rotWithShape="1">
          <a:blip r:embed="rId5">
            <a:alphaModFix/>
          </a:blip>
          <a:srcRect/>
          <a:stretch/>
        </p:blipFill>
        <p:spPr>
          <a:xfrm>
            <a:off x="4610813" y="1247605"/>
            <a:ext cx="3660213" cy="2429045"/>
          </a:xfrm>
          <a:prstGeom prst="rect">
            <a:avLst/>
          </a:prstGeom>
          <a:noFill/>
          <a:ln>
            <a:noFill/>
          </a:ln>
        </p:spPr>
      </p:pic>
      <p:sp>
        <p:nvSpPr>
          <p:cNvPr id="23" name="Google Shape;291;p22">
            <a:extLst>
              <a:ext uri="{FF2B5EF4-FFF2-40B4-BE49-F238E27FC236}">
                <a16:creationId xmlns:a16="http://schemas.microsoft.com/office/drawing/2014/main" id="{EA721FFB-0093-4904-84F9-DB5DFD02CB63}"/>
              </a:ext>
            </a:extLst>
          </p:cNvPr>
          <p:cNvSpPr/>
          <p:nvPr/>
        </p:nvSpPr>
        <p:spPr>
          <a:xfrm>
            <a:off x="1350816" y="1247605"/>
            <a:ext cx="457200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u="sng" dirty="0">
                <a:solidFill>
                  <a:schemeClr val="dk1"/>
                </a:solidFill>
                <a:latin typeface="Arial"/>
                <a:ea typeface="Arial"/>
                <a:cs typeface="Arial"/>
                <a:sym typeface="Arial"/>
              </a:rPr>
              <a:t>Reconocimiento de objetos</a:t>
            </a:r>
            <a:endParaRPr u="sng" dirty="0"/>
          </a:p>
        </p:txBody>
      </p:sp>
    </p:spTree>
    <p:extLst>
      <p:ext uri="{BB962C8B-B14F-4D97-AF65-F5344CB8AC3E}">
        <p14:creationId xmlns:p14="http://schemas.microsoft.com/office/powerpoint/2010/main" val="1643252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Google Shape;167;p2">
            <a:extLst>
              <a:ext uri="{FF2B5EF4-FFF2-40B4-BE49-F238E27FC236}">
                <a16:creationId xmlns:a16="http://schemas.microsoft.com/office/drawing/2014/main" id="{E282BCD5-04AB-4F0E-BCDF-50EF3FF0AD64}"/>
              </a:ext>
            </a:extLst>
          </p:cNvPr>
          <p:cNvSpPr txBox="1"/>
          <p:nvPr/>
        </p:nvSpPr>
        <p:spPr>
          <a:xfrm>
            <a:off x="247134" y="3038551"/>
            <a:ext cx="10107827" cy="329316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s-CO" sz="3200" b="1" i="0" u="none" strike="noStrike" cap="none" dirty="0" err="1">
                <a:solidFill>
                  <a:srgbClr val="FFC000"/>
                </a:solidFill>
                <a:latin typeface="Calibri"/>
                <a:ea typeface="Calibri"/>
                <a:cs typeface="Calibri"/>
                <a:sym typeface="Calibri"/>
              </a:rPr>
              <a:t>Faculty</a:t>
            </a:r>
            <a:r>
              <a:rPr lang="es-CO" sz="3200" b="1" i="0" u="none" strike="noStrike" cap="none" dirty="0">
                <a:solidFill>
                  <a:srgbClr val="FFC000"/>
                </a:solidFill>
                <a:latin typeface="Calibri"/>
                <a:ea typeface="Calibri"/>
                <a:cs typeface="Calibri"/>
                <a:sym typeface="Calibri"/>
              </a:rPr>
              <a:t>: 	</a:t>
            </a:r>
            <a:r>
              <a:rPr lang="es-CO" sz="3200" b="1" i="0" u="none" strike="noStrike" cap="none" dirty="0" err="1">
                <a:solidFill>
                  <a:srgbClr val="FFC000"/>
                </a:solidFill>
                <a:latin typeface="Calibri"/>
                <a:ea typeface="Calibri"/>
                <a:cs typeface="Calibri"/>
                <a:sym typeface="Calibri"/>
              </a:rPr>
              <a:t>S</a:t>
            </a:r>
            <a:r>
              <a:rPr lang="es-CO" sz="3200" b="0" i="0" u="none" strike="noStrike" cap="none" dirty="0" err="1">
                <a:solidFill>
                  <a:srgbClr val="FFC000"/>
                </a:solidFill>
                <a:latin typeface="Calibri"/>
                <a:ea typeface="Calibri"/>
                <a:cs typeface="Calibri"/>
                <a:sym typeface="Calibri"/>
              </a:rPr>
              <a:t>ystems</a:t>
            </a:r>
            <a:r>
              <a:rPr lang="es-CO" sz="3200" b="0" i="0" u="none" strike="noStrike" cap="none" dirty="0">
                <a:solidFill>
                  <a:srgbClr val="FFC000"/>
                </a:solidFill>
                <a:latin typeface="Calibri"/>
                <a:ea typeface="Calibri"/>
                <a:cs typeface="Calibri"/>
                <a:sym typeface="Calibri"/>
              </a:rPr>
              <a:t> </a:t>
            </a:r>
            <a:r>
              <a:rPr lang="es-CO" sz="3200" b="0" i="0" u="none" strike="noStrike" cap="none" dirty="0" err="1">
                <a:solidFill>
                  <a:srgbClr val="FFC000"/>
                </a:solidFill>
                <a:latin typeface="Calibri"/>
                <a:ea typeface="Calibri"/>
                <a:cs typeface="Calibri"/>
                <a:sym typeface="Calibri"/>
              </a:rPr>
              <a:t>engineer</a:t>
            </a:r>
            <a:endParaRPr sz="3200" b="0" i="0" u="none" strike="noStrike" cap="none" dirty="0">
              <a:solidFill>
                <a:srgbClr val="FFC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r>
              <a:rPr lang="es-CO" sz="3200" b="1" i="0" u="none" strike="noStrike" cap="none" dirty="0" err="1">
                <a:solidFill>
                  <a:srgbClr val="FFC000"/>
                </a:solidFill>
                <a:latin typeface="Calibri"/>
                <a:ea typeface="Calibri"/>
                <a:cs typeface="Calibri"/>
                <a:sym typeface="Calibri"/>
              </a:rPr>
              <a:t>Course</a:t>
            </a:r>
            <a:r>
              <a:rPr lang="es-CO" sz="3200" b="1" i="0" u="none" strike="noStrike" cap="none" dirty="0">
                <a:solidFill>
                  <a:srgbClr val="FFC000"/>
                </a:solidFill>
                <a:latin typeface="Calibri"/>
                <a:ea typeface="Calibri"/>
                <a:cs typeface="Calibri"/>
                <a:sym typeface="Calibri"/>
              </a:rPr>
              <a:t>: 	</a:t>
            </a:r>
            <a:r>
              <a:rPr lang="es-CO" sz="3200" b="0" i="0" u="none" strike="noStrike" cap="none" dirty="0">
                <a:solidFill>
                  <a:srgbClr val="FFC000"/>
                </a:solidFill>
                <a:latin typeface="Calibri"/>
                <a:ea typeface="Calibri"/>
                <a:cs typeface="Calibri"/>
                <a:sym typeface="Calibri"/>
              </a:rPr>
              <a:t>Deep Learning</a:t>
            </a:r>
            <a:endParaRPr sz="3200" b="1" i="0" u="none" strike="noStrike" cap="none" dirty="0">
              <a:solidFill>
                <a:srgbClr val="FFC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r>
              <a:rPr lang="es-CO" sz="3200" b="1" i="0" u="none" strike="noStrike" cap="none" dirty="0" err="1">
                <a:solidFill>
                  <a:srgbClr val="FFC000"/>
                </a:solidFill>
                <a:latin typeface="Calibri"/>
                <a:ea typeface="Calibri"/>
                <a:cs typeface="Calibri"/>
                <a:sym typeface="Calibri"/>
              </a:rPr>
              <a:t>Topic</a:t>
            </a:r>
            <a:r>
              <a:rPr lang="es-CO" sz="3200" b="1" i="0" u="none" strike="noStrike" cap="none" dirty="0">
                <a:solidFill>
                  <a:srgbClr val="FFC000"/>
                </a:solidFill>
                <a:latin typeface="Calibri"/>
                <a:ea typeface="Calibri"/>
                <a:cs typeface="Calibri"/>
                <a:sym typeface="Calibri"/>
              </a:rPr>
              <a:t>:  	</a:t>
            </a:r>
            <a:r>
              <a:rPr lang="es-CO" sz="3200" b="0" i="0" u="none" strike="noStrike" cap="none" dirty="0" err="1">
                <a:solidFill>
                  <a:srgbClr val="FFC000"/>
                </a:solidFill>
                <a:latin typeface="Calibri"/>
                <a:ea typeface="Calibri"/>
                <a:cs typeface="Calibri"/>
                <a:sym typeface="Calibri"/>
              </a:rPr>
              <a:t>Computer</a:t>
            </a:r>
            <a:r>
              <a:rPr lang="es-CO" sz="3200" b="0" i="0" u="none" strike="noStrike" cap="none" dirty="0">
                <a:solidFill>
                  <a:srgbClr val="FFC000"/>
                </a:solidFill>
                <a:latin typeface="Calibri"/>
                <a:ea typeface="Calibri"/>
                <a:cs typeface="Calibri"/>
                <a:sym typeface="Calibri"/>
              </a:rPr>
              <a:t> </a:t>
            </a:r>
            <a:r>
              <a:rPr lang="es-CO" sz="3200" b="0" i="0" u="none" strike="noStrike" cap="none" dirty="0" err="1">
                <a:solidFill>
                  <a:srgbClr val="FFC000"/>
                </a:solidFill>
                <a:latin typeface="Calibri"/>
                <a:ea typeface="Calibri"/>
                <a:cs typeface="Calibri"/>
                <a:sym typeface="Calibri"/>
              </a:rPr>
              <a:t>vision</a:t>
            </a:r>
            <a:endParaRPr sz="1400" b="0" i="0" u="none" strike="noStrike" cap="none" dirty="0">
              <a:solidFill>
                <a:srgbClr val="FFC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s-CO" sz="2800" b="1" i="0" u="none" strike="noStrike" cap="none" dirty="0">
                <a:solidFill>
                  <a:srgbClr val="FFC000"/>
                </a:solidFill>
                <a:latin typeface="Calibri"/>
                <a:ea typeface="Calibri"/>
                <a:cs typeface="Calibri"/>
                <a:sym typeface="Calibri"/>
              </a:rPr>
              <a:t>________________________________________________</a:t>
            </a:r>
            <a:endParaRPr sz="1400" b="0" i="0" u="none" strike="noStrike" cap="none" dirty="0">
              <a:solidFill>
                <a:srgbClr val="FFC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s-CO" sz="2800" b="1" i="0" u="none" strike="noStrike" cap="none" dirty="0" err="1">
                <a:solidFill>
                  <a:srgbClr val="FFC000"/>
                </a:solidFill>
                <a:latin typeface="Calibri"/>
                <a:ea typeface="Calibri"/>
                <a:cs typeface="Calibri"/>
                <a:sym typeface="Calibri"/>
              </a:rPr>
              <a:t>Professor</a:t>
            </a:r>
            <a:r>
              <a:rPr lang="es-CO" sz="2800" b="1" i="0" u="none" strike="noStrike" cap="none" dirty="0">
                <a:solidFill>
                  <a:srgbClr val="FFC000"/>
                </a:solidFill>
                <a:latin typeface="Calibri"/>
                <a:ea typeface="Calibri"/>
                <a:cs typeface="Calibri"/>
                <a:sym typeface="Calibri"/>
              </a:rPr>
              <a:t>:</a:t>
            </a:r>
            <a:r>
              <a:rPr lang="es-CO" sz="2800" b="0" i="0" u="none" strike="noStrike" cap="none" dirty="0">
                <a:solidFill>
                  <a:srgbClr val="FFC000"/>
                </a:solidFill>
                <a:latin typeface="Calibri"/>
                <a:ea typeface="Calibri"/>
                <a:cs typeface="Calibri"/>
                <a:sym typeface="Calibri"/>
              </a:rPr>
              <a:t> 	Luis Fernando Castellanos Guarin</a:t>
            </a:r>
            <a:endParaRPr sz="1400" b="0" i="0" u="none" strike="noStrike" cap="none" dirty="0">
              <a:solidFill>
                <a:srgbClr val="FFC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s-CO" sz="2800" b="1" i="0" u="none" strike="noStrike" cap="none" dirty="0">
                <a:solidFill>
                  <a:srgbClr val="FFC000"/>
                </a:solidFill>
                <a:latin typeface="Calibri"/>
                <a:ea typeface="Calibri"/>
                <a:cs typeface="Calibri"/>
                <a:sym typeface="Calibri"/>
              </a:rPr>
              <a:t>Email:</a:t>
            </a:r>
            <a:r>
              <a:rPr lang="es-CO" sz="2800" b="0" i="0" u="none" strike="noStrike" cap="none" dirty="0">
                <a:solidFill>
                  <a:srgbClr val="FFC000"/>
                </a:solidFill>
                <a:latin typeface="Calibri"/>
                <a:ea typeface="Calibri"/>
                <a:cs typeface="Calibri"/>
                <a:sym typeface="Calibri"/>
              </a:rPr>
              <a:t> 	</a:t>
            </a:r>
            <a:r>
              <a:rPr lang="es-CO" sz="2800" b="0" i="0" u="sng" strike="noStrike" cap="none" dirty="0">
                <a:solidFill>
                  <a:srgbClr val="FFC000"/>
                </a:solidFill>
                <a:latin typeface="Calibri"/>
                <a:ea typeface="Calibri"/>
                <a:cs typeface="Calibri"/>
                <a:sym typeface="Calibri"/>
                <a:hlinkClick r:id="rId3"/>
              </a:rPr>
              <a:t>Luis.castellanosg@usantoto.edu.co</a:t>
            </a:r>
            <a:endParaRPr sz="2800" b="0" i="0" u="none" strike="noStrike" cap="none" dirty="0">
              <a:solidFill>
                <a:srgbClr val="FFC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800"/>
              <a:buFont typeface="Arial"/>
              <a:buNone/>
            </a:pPr>
            <a:r>
              <a:rPr lang="es-CO" sz="2800" b="1" i="0" u="none" strike="noStrike" cap="none" dirty="0" err="1">
                <a:solidFill>
                  <a:srgbClr val="FFC000"/>
                </a:solidFill>
                <a:latin typeface="Calibri"/>
                <a:ea typeface="Calibri"/>
                <a:cs typeface="Calibri"/>
                <a:sym typeface="Calibri"/>
              </a:rPr>
              <a:t>Phone</a:t>
            </a:r>
            <a:r>
              <a:rPr lang="es-CO" sz="2800" b="1" i="0" u="none" strike="noStrike" cap="none" dirty="0">
                <a:solidFill>
                  <a:srgbClr val="FFC000"/>
                </a:solidFill>
                <a:latin typeface="Calibri"/>
                <a:ea typeface="Calibri"/>
                <a:cs typeface="Calibri"/>
                <a:sym typeface="Calibri"/>
              </a:rPr>
              <a:t>: </a:t>
            </a:r>
            <a:r>
              <a:rPr lang="es-CO" sz="2800" b="0" i="0" u="none" strike="noStrike" cap="none" dirty="0">
                <a:solidFill>
                  <a:srgbClr val="FFC000"/>
                </a:solidFill>
                <a:latin typeface="Calibri"/>
                <a:ea typeface="Calibri"/>
                <a:cs typeface="Calibri"/>
                <a:sym typeface="Calibri"/>
              </a:rPr>
              <a:t>         3214582098</a:t>
            </a:r>
            <a:endParaRPr sz="3200" b="0" i="0" u="none" strike="noStrike" cap="none" dirty="0">
              <a:solidFill>
                <a:srgbClr val="FFC000"/>
              </a:solidFill>
              <a:latin typeface="Calibri"/>
              <a:ea typeface="Calibri"/>
              <a:cs typeface="Calibri"/>
              <a:sym typeface="Calibri"/>
            </a:endParaRPr>
          </a:p>
        </p:txBody>
      </p:sp>
    </p:spTree>
    <p:extLst>
      <p:ext uri="{BB962C8B-B14F-4D97-AF65-F5344CB8AC3E}">
        <p14:creationId xmlns:p14="http://schemas.microsoft.com/office/powerpoint/2010/main" val="1627625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744D7C0-38F2-48DB-B2F8-CE3DFF5EE4C0}"/>
              </a:ext>
            </a:extLst>
          </p:cNvPr>
          <p:cNvSpPr txBox="1"/>
          <p:nvPr/>
        </p:nvSpPr>
        <p:spPr>
          <a:xfrm>
            <a:off x="1614197" y="475862"/>
            <a:ext cx="6848669" cy="584775"/>
          </a:xfrm>
          <a:prstGeom prst="rect">
            <a:avLst/>
          </a:prstGeom>
          <a:noFill/>
        </p:spPr>
        <p:txBody>
          <a:bodyPr wrap="square" rtlCol="0">
            <a:spAutoFit/>
          </a:bodyPr>
          <a:lstStyle/>
          <a:p>
            <a:r>
              <a:rPr lang="es-ES" sz="3200" b="1" dirty="0">
                <a:solidFill>
                  <a:schemeClr val="bg1"/>
                </a:solidFill>
                <a:effectLst>
                  <a:outerShdw blurRad="38100" dist="38100" dir="2700000" algn="tl">
                    <a:srgbClr val="000000">
                      <a:alpha val="43137"/>
                    </a:srgbClr>
                  </a:outerShdw>
                </a:effectLst>
              </a:rPr>
              <a:t>Visión artificial</a:t>
            </a:r>
            <a:endParaRPr lang="es-CO" sz="3200" b="1" dirty="0">
              <a:solidFill>
                <a:schemeClr val="bg1"/>
              </a:solidFill>
              <a:effectLst>
                <a:outerShdw blurRad="38100" dist="38100" dir="2700000" algn="tl">
                  <a:srgbClr val="000000">
                    <a:alpha val="43137"/>
                  </a:srgbClr>
                </a:outerShdw>
              </a:effectLst>
            </a:endParaRPr>
          </a:p>
        </p:txBody>
      </p:sp>
      <p:sp>
        <p:nvSpPr>
          <p:cNvPr id="3" name="Rectángulo 7">
            <a:extLst>
              <a:ext uri="{FF2B5EF4-FFF2-40B4-BE49-F238E27FC236}">
                <a16:creationId xmlns:a16="http://schemas.microsoft.com/office/drawing/2014/main" id="{C8E7E602-9FDE-4F3A-8F26-FBF926773BCA}"/>
              </a:ext>
            </a:extLst>
          </p:cNvPr>
          <p:cNvSpPr/>
          <p:nvPr/>
        </p:nvSpPr>
        <p:spPr>
          <a:xfrm>
            <a:off x="8467810" y="670303"/>
            <a:ext cx="3724190" cy="465546"/>
          </a:xfrm>
          <a:custGeom>
            <a:avLst/>
            <a:gdLst>
              <a:gd name="connsiteX0" fmla="*/ 0 w 2891246"/>
              <a:gd name="connsiteY0" fmla="*/ 0 h 452846"/>
              <a:gd name="connsiteX1" fmla="*/ 2891246 w 2891246"/>
              <a:gd name="connsiteY1" fmla="*/ 0 h 452846"/>
              <a:gd name="connsiteX2" fmla="*/ 2891246 w 2891246"/>
              <a:gd name="connsiteY2" fmla="*/ 452846 h 452846"/>
              <a:gd name="connsiteX3" fmla="*/ 0 w 2891246"/>
              <a:gd name="connsiteY3" fmla="*/ 452846 h 452846"/>
              <a:gd name="connsiteX4" fmla="*/ 0 w 2891246"/>
              <a:gd name="connsiteY4" fmla="*/ 0 h 452846"/>
              <a:gd name="connsiteX0" fmla="*/ 0 w 3396343"/>
              <a:gd name="connsiteY0" fmla="*/ 0 h 470263"/>
              <a:gd name="connsiteX1" fmla="*/ 2891246 w 3396343"/>
              <a:gd name="connsiteY1" fmla="*/ 0 h 470263"/>
              <a:gd name="connsiteX2" fmla="*/ 3396343 w 3396343"/>
              <a:gd name="connsiteY2" fmla="*/ 470263 h 470263"/>
              <a:gd name="connsiteX3" fmla="*/ 0 w 3396343"/>
              <a:gd name="connsiteY3" fmla="*/ 452846 h 470263"/>
              <a:gd name="connsiteX4" fmla="*/ 0 w 3396343"/>
              <a:gd name="connsiteY4" fmla="*/ 0 h 470263"/>
              <a:gd name="connsiteX0" fmla="*/ 0 w 3396343"/>
              <a:gd name="connsiteY0" fmla="*/ 0 h 452846"/>
              <a:gd name="connsiteX1" fmla="*/ 2891246 w 3396343"/>
              <a:gd name="connsiteY1" fmla="*/ 0 h 452846"/>
              <a:gd name="connsiteX2" fmla="*/ 3396343 w 3396343"/>
              <a:gd name="connsiteY2" fmla="*/ 452846 h 452846"/>
              <a:gd name="connsiteX3" fmla="*/ 0 w 3396343"/>
              <a:gd name="connsiteY3" fmla="*/ 452846 h 452846"/>
              <a:gd name="connsiteX4" fmla="*/ 0 w 3396343"/>
              <a:gd name="connsiteY4" fmla="*/ 0 h 452846"/>
              <a:gd name="connsiteX0" fmla="*/ 0 w 3396343"/>
              <a:gd name="connsiteY0" fmla="*/ 0 h 465546"/>
              <a:gd name="connsiteX1" fmla="*/ 2891246 w 3396343"/>
              <a:gd name="connsiteY1" fmla="*/ 0 h 465546"/>
              <a:gd name="connsiteX2" fmla="*/ 3396343 w 3396343"/>
              <a:gd name="connsiteY2" fmla="*/ 452846 h 465546"/>
              <a:gd name="connsiteX3" fmla="*/ 419100 w 3396343"/>
              <a:gd name="connsiteY3" fmla="*/ 465546 h 465546"/>
              <a:gd name="connsiteX4" fmla="*/ 0 w 3396343"/>
              <a:gd name="connsiteY4" fmla="*/ 0 h 465546"/>
              <a:gd name="connsiteX0" fmla="*/ 0 w 3396343"/>
              <a:gd name="connsiteY0" fmla="*/ 0 h 465546"/>
              <a:gd name="connsiteX1" fmla="*/ 2891246 w 3396343"/>
              <a:gd name="connsiteY1" fmla="*/ 0 h 465546"/>
              <a:gd name="connsiteX2" fmla="*/ 3396343 w 3396343"/>
              <a:gd name="connsiteY2" fmla="*/ 452846 h 465546"/>
              <a:gd name="connsiteX3" fmla="*/ 438150 w 3396343"/>
              <a:gd name="connsiteY3" fmla="*/ 465546 h 465546"/>
              <a:gd name="connsiteX4" fmla="*/ 0 w 3396343"/>
              <a:gd name="connsiteY4" fmla="*/ 0 h 465546"/>
              <a:gd name="connsiteX0" fmla="*/ 0 w 3396343"/>
              <a:gd name="connsiteY0" fmla="*/ 0 h 465546"/>
              <a:gd name="connsiteX1" fmla="*/ 2891246 w 3396343"/>
              <a:gd name="connsiteY1" fmla="*/ 0 h 465546"/>
              <a:gd name="connsiteX2" fmla="*/ 3396343 w 3396343"/>
              <a:gd name="connsiteY2" fmla="*/ 452846 h 465546"/>
              <a:gd name="connsiteX3" fmla="*/ 450850 w 3396343"/>
              <a:gd name="connsiteY3" fmla="*/ 465546 h 465546"/>
              <a:gd name="connsiteX4" fmla="*/ 0 w 3396343"/>
              <a:gd name="connsiteY4" fmla="*/ 0 h 465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343" h="465546">
                <a:moveTo>
                  <a:pt x="0" y="0"/>
                </a:moveTo>
                <a:lnTo>
                  <a:pt x="2891246" y="0"/>
                </a:lnTo>
                <a:lnTo>
                  <a:pt x="3396343" y="452846"/>
                </a:lnTo>
                <a:lnTo>
                  <a:pt x="450850" y="465546"/>
                </a:lnTo>
                <a:lnTo>
                  <a:pt x="0" y="0"/>
                </a:lnTo>
                <a:close/>
              </a:path>
            </a:pathLst>
          </a:custGeom>
          <a:solidFill>
            <a:srgbClr val="9D14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400" b="1" dirty="0">
                <a:solidFill>
                  <a:schemeClr val="accent4">
                    <a:lumMod val="20000"/>
                    <a:lumOff val="80000"/>
                  </a:schemeClr>
                </a:solidFill>
                <a:effectLst>
                  <a:outerShdw blurRad="38100" dist="38100" dir="2700000" algn="tl">
                    <a:srgbClr val="000000">
                      <a:alpha val="43137"/>
                    </a:srgbClr>
                  </a:outerShdw>
                </a:effectLst>
                <a:ea typeface="Calibri"/>
                <a:cs typeface="Calibri"/>
                <a:sym typeface="Calibri"/>
              </a:rPr>
              <a:t>En funcionamiento</a:t>
            </a:r>
          </a:p>
        </p:txBody>
      </p:sp>
      <p:sp>
        <p:nvSpPr>
          <p:cNvPr id="5" name="Google Shape;302;p23">
            <a:extLst>
              <a:ext uri="{FF2B5EF4-FFF2-40B4-BE49-F238E27FC236}">
                <a16:creationId xmlns:a16="http://schemas.microsoft.com/office/drawing/2014/main" id="{B5A1ACC8-391A-4E63-A722-89A1A6ED8AB3}"/>
              </a:ext>
            </a:extLst>
          </p:cNvPr>
          <p:cNvSpPr/>
          <p:nvPr/>
        </p:nvSpPr>
        <p:spPr>
          <a:xfrm>
            <a:off x="1303159" y="1151616"/>
            <a:ext cx="8707615"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u="sng" dirty="0">
                <a:solidFill>
                  <a:schemeClr val="dk1"/>
                </a:solidFill>
                <a:latin typeface="Arial"/>
                <a:ea typeface="Arial"/>
                <a:cs typeface="Arial"/>
                <a:sym typeface="Arial"/>
              </a:rPr>
              <a:t>Detección y reconocimiento de caras_____________________________________  </a:t>
            </a:r>
            <a:endParaRPr sz="1800" u="sng" dirty="0">
              <a:solidFill>
                <a:schemeClr val="dk1"/>
              </a:solidFill>
              <a:latin typeface="Calibri"/>
              <a:ea typeface="Calibri"/>
              <a:cs typeface="Calibri"/>
              <a:sym typeface="Calibri"/>
            </a:endParaRPr>
          </a:p>
        </p:txBody>
      </p:sp>
      <p:pic>
        <p:nvPicPr>
          <p:cNvPr id="6" name="Google Shape;303;p23">
            <a:extLst>
              <a:ext uri="{FF2B5EF4-FFF2-40B4-BE49-F238E27FC236}">
                <a16:creationId xmlns:a16="http://schemas.microsoft.com/office/drawing/2014/main" id="{0C7A8611-4BD1-4D14-81DC-FC35D71E24DF}"/>
              </a:ext>
            </a:extLst>
          </p:cNvPr>
          <p:cNvPicPr preferRelativeResize="0"/>
          <p:nvPr/>
        </p:nvPicPr>
        <p:blipFill rotWithShape="1">
          <a:blip r:embed="rId3">
            <a:alphaModFix/>
          </a:blip>
          <a:srcRect/>
          <a:stretch/>
        </p:blipFill>
        <p:spPr>
          <a:xfrm>
            <a:off x="2524125" y="1520948"/>
            <a:ext cx="2381719" cy="1393170"/>
          </a:xfrm>
          <a:prstGeom prst="rect">
            <a:avLst/>
          </a:prstGeom>
          <a:noFill/>
          <a:ln>
            <a:noFill/>
          </a:ln>
        </p:spPr>
      </p:pic>
      <p:pic>
        <p:nvPicPr>
          <p:cNvPr id="7" name="Google Shape;304;p23">
            <a:extLst>
              <a:ext uri="{FF2B5EF4-FFF2-40B4-BE49-F238E27FC236}">
                <a16:creationId xmlns:a16="http://schemas.microsoft.com/office/drawing/2014/main" id="{47967427-93A7-4D41-9292-D6426CA5B4D6}"/>
              </a:ext>
            </a:extLst>
          </p:cNvPr>
          <p:cNvPicPr preferRelativeResize="0"/>
          <p:nvPr/>
        </p:nvPicPr>
        <p:blipFill rotWithShape="1">
          <a:blip r:embed="rId4">
            <a:alphaModFix/>
          </a:blip>
          <a:srcRect/>
          <a:stretch/>
        </p:blipFill>
        <p:spPr>
          <a:xfrm>
            <a:off x="5787613" y="1512357"/>
            <a:ext cx="2543299" cy="1497479"/>
          </a:xfrm>
          <a:prstGeom prst="rect">
            <a:avLst/>
          </a:prstGeom>
          <a:noFill/>
          <a:ln>
            <a:noFill/>
          </a:ln>
        </p:spPr>
      </p:pic>
      <p:sp>
        <p:nvSpPr>
          <p:cNvPr id="8" name="Google Shape;305;p23">
            <a:extLst>
              <a:ext uri="{FF2B5EF4-FFF2-40B4-BE49-F238E27FC236}">
                <a16:creationId xmlns:a16="http://schemas.microsoft.com/office/drawing/2014/main" id="{1FBFB487-6E37-4278-BA47-4E6908564CB9}"/>
              </a:ext>
            </a:extLst>
          </p:cNvPr>
          <p:cNvSpPr/>
          <p:nvPr/>
        </p:nvSpPr>
        <p:spPr>
          <a:xfrm>
            <a:off x="1303160" y="3244354"/>
            <a:ext cx="10393540" cy="3692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u="sng" dirty="0">
                <a:solidFill>
                  <a:schemeClr val="dk1"/>
                </a:solidFill>
                <a:latin typeface="Arial"/>
                <a:ea typeface="Arial"/>
                <a:cs typeface="Arial"/>
                <a:sym typeface="Arial"/>
              </a:rPr>
              <a:t>Efectos especiales____________________________________________________</a:t>
            </a:r>
            <a:endParaRPr sz="1800" u="sng" dirty="0">
              <a:solidFill>
                <a:schemeClr val="dk1"/>
              </a:solidFill>
              <a:latin typeface="Calibri"/>
              <a:ea typeface="Calibri"/>
              <a:cs typeface="Calibri"/>
              <a:sym typeface="Calibri"/>
            </a:endParaRPr>
          </a:p>
        </p:txBody>
      </p:sp>
      <p:pic>
        <p:nvPicPr>
          <p:cNvPr id="9" name="Google Shape;306;p23">
            <a:extLst>
              <a:ext uri="{FF2B5EF4-FFF2-40B4-BE49-F238E27FC236}">
                <a16:creationId xmlns:a16="http://schemas.microsoft.com/office/drawing/2014/main" id="{2F4D3881-5F25-46EA-9F61-40581E921C34}"/>
              </a:ext>
            </a:extLst>
          </p:cNvPr>
          <p:cNvPicPr preferRelativeResize="0"/>
          <p:nvPr/>
        </p:nvPicPr>
        <p:blipFill rotWithShape="1">
          <a:blip r:embed="rId5">
            <a:alphaModFix/>
          </a:blip>
          <a:srcRect/>
          <a:stretch/>
        </p:blipFill>
        <p:spPr>
          <a:xfrm>
            <a:off x="1729362" y="3722400"/>
            <a:ext cx="2468475" cy="1045200"/>
          </a:xfrm>
          <a:prstGeom prst="rect">
            <a:avLst/>
          </a:prstGeom>
          <a:noFill/>
          <a:ln>
            <a:noFill/>
          </a:ln>
        </p:spPr>
      </p:pic>
      <p:pic>
        <p:nvPicPr>
          <p:cNvPr id="10" name="Google Shape;307;p23">
            <a:extLst>
              <a:ext uri="{FF2B5EF4-FFF2-40B4-BE49-F238E27FC236}">
                <a16:creationId xmlns:a16="http://schemas.microsoft.com/office/drawing/2014/main" id="{6454FC79-E6FB-45D1-8B63-4BCE84AEAA65}"/>
              </a:ext>
            </a:extLst>
          </p:cNvPr>
          <p:cNvPicPr preferRelativeResize="0"/>
          <p:nvPr/>
        </p:nvPicPr>
        <p:blipFill rotWithShape="1">
          <a:blip r:embed="rId6">
            <a:alphaModFix/>
          </a:blip>
          <a:srcRect/>
          <a:stretch/>
        </p:blipFill>
        <p:spPr>
          <a:xfrm>
            <a:off x="1729362" y="4767600"/>
            <a:ext cx="2468475" cy="1045200"/>
          </a:xfrm>
          <a:prstGeom prst="rect">
            <a:avLst/>
          </a:prstGeom>
          <a:noFill/>
          <a:ln>
            <a:noFill/>
          </a:ln>
        </p:spPr>
      </p:pic>
      <p:pic>
        <p:nvPicPr>
          <p:cNvPr id="11" name="Google Shape;308;p23">
            <a:extLst>
              <a:ext uri="{FF2B5EF4-FFF2-40B4-BE49-F238E27FC236}">
                <a16:creationId xmlns:a16="http://schemas.microsoft.com/office/drawing/2014/main" id="{6ADD3399-D400-4B96-924C-ACE0C5D9E534}"/>
              </a:ext>
            </a:extLst>
          </p:cNvPr>
          <p:cNvPicPr preferRelativeResize="0"/>
          <p:nvPr/>
        </p:nvPicPr>
        <p:blipFill rotWithShape="1">
          <a:blip r:embed="rId7">
            <a:alphaModFix/>
          </a:blip>
          <a:srcRect/>
          <a:stretch/>
        </p:blipFill>
        <p:spPr>
          <a:xfrm>
            <a:off x="1729362" y="5812800"/>
            <a:ext cx="2468475" cy="1045200"/>
          </a:xfrm>
          <a:prstGeom prst="rect">
            <a:avLst/>
          </a:prstGeom>
          <a:noFill/>
          <a:ln>
            <a:noFill/>
          </a:ln>
        </p:spPr>
      </p:pic>
      <p:pic>
        <p:nvPicPr>
          <p:cNvPr id="12" name="Google Shape;309;p23">
            <a:extLst>
              <a:ext uri="{FF2B5EF4-FFF2-40B4-BE49-F238E27FC236}">
                <a16:creationId xmlns:a16="http://schemas.microsoft.com/office/drawing/2014/main" id="{5D6E6B0B-D6F9-4EF8-8E0E-205F839655A8}"/>
              </a:ext>
            </a:extLst>
          </p:cNvPr>
          <p:cNvPicPr preferRelativeResize="0"/>
          <p:nvPr/>
        </p:nvPicPr>
        <p:blipFill rotWithShape="1">
          <a:blip r:embed="rId8">
            <a:alphaModFix/>
          </a:blip>
          <a:srcRect/>
          <a:stretch/>
        </p:blipFill>
        <p:spPr>
          <a:xfrm>
            <a:off x="6578296" y="3798808"/>
            <a:ext cx="3294739" cy="1497479"/>
          </a:xfrm>
          <a:prstGeom prst="rect">
            <a:avLst/>
          </a:prstGeom>
          <a:noFill/>
          <a:ln>
            <a:noFill/>
          </a:ln>
        </p:spPr>
      </p:pic>
      <p:pic>
        <p:nvPicPr>
          <p:cNvPr id="13" name="Google Shape;310;p23">
            <a:extLst>
              <a:ext uri="{FF2B5EF4-FFF2-40B4-BE49-F238E27FC236}">
                <a16:creationId xmlns:a16="http://schemas.microsoft.com/office/drawing/2014/main" id="{43589F17-9071-44DB-86BB-0E7145601C48}"/>
              </a:ext>
            </a:extLst>
          </p:cNvPr>
          <p:cNvPicPr preferRelativeResize="0"/>
          <p:nvPr/>
        </p:nvPicPr>
        <p:blipFill rotWithShape="1">
          <a:blip r:embed="rId9">
            <a:alphaModFix/>
          </a:blip>
          <a:srcRect/>
          <a:stretch/>
        </p:blipFill>
        <p:spPr>
          <a:xfrm>
            <a:off x="6578296" y="5296287"/>
            <a:ext cx="3281768" cy="1497479"/>
          </a:xfrm>
          <a:prstGeom prst="rect">
            <a:avLst/>
          </a:prstGeom>
          <a:noFill/>
          <a:ln>
            <a:noFill/>
          </a:ln>
        </p:spPr>
      </p:pic>
    </p:spTree>
    <p:extLst>
      <p:ext uri="{BB962C8B-B14F-4D97-AF65-F5344CB8AC3E}">
        <p14:creationId xmlns:p14="http://schemas.microsoft.com/office/powerpoint/2010/main" val="18285823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744D7C0-38F2-48DB-B2F8-CE3DFF5EE4C0}"/>
              </a:ext>
            </a:extLst>
          </p:cNvPr>
          <p:cNvSpPr txBox="1"/>
          <p:nvPr/>
        </p:nvSpPr>
        <p:spPr>
          <a:xfrm>
            <a:off x="1614197" y="475862"/>
            <a:ext cx="6848669" cy="584775"/>
          </a:xfrm>
          <a:prstGeom prst="rect">
            <a:avLst/>
          </a:prstGeom>
          <a:noFill/>
        </p:spPr>
        <p:txBody>
          <a:bodyPr wrap="square" rtlCol="0">
            <a:spAutoFit/>
          </a:bodyPr>
          <a:lstStyle/>
          <a:p>
            <a:r>
              <a:rPr lang="es-ES" sz="3200" b="1" dirty="0">
                <a:solidFill>
                  <a:schemeClr val="bg1"/>
                </a:solidFill>
                <a:effectLst>
                  <a:outerShdw blurRad="38100" dist="38100" dir="2700000" algn="tl">
                    <a:srgbClr val="000000">
                      <a:alpha val="43137"/>
                    </a:srgbClr>
                  </a:outerShdw>
                </a:effectLst>
              </a:rPr>
              <a:t>Visión artificial</a:t>
            </a:r>
            <a:endParaRPr lang="es-CO" sz="3200" b="1" dirty="0">
              <a:solidFill>
                <a:schemeClr val="bg1"/>
              </a:solidFill>
              <a:effectLst>
                <a:outerShdw blurRad="38100" dist="38100" dir="2700000" algn="tl">
                  <a:srgbClr val="000000">
                    <a:alpha val="43137"/>
                  </a:srgbClr>
                </a:outerShdw>
              </a:effectLst>
            </a:endParaRPr>
          </a:p>
        </p:txBody>
      </p:sp>
      <p:sp>
        <p:nvSpPr>
          <p:cNvPr id="3" name="Rectángulo 7">
            <a:extLst>
              <a:ext uri="{FF2B5EF4-FFF2-40B4-BE49-F238E27FC236}">
                <a16:creationId xmlns:a16="http://schemas.microsoft.com/office/drawing/2014/main" id="{C8E7E602-9FDE-4F3A-8F26-FBF926773BCA}"/>
              </a:ext>
            </a:extLst>
          </p:cNvPr>
          <p:cNvSpPr/>
          <p:nvPr/>
        </p:nvSpPr>
        <p:spPr>
          <a:xfrm>
            <a:off x="8467810" y="670303"/>
            <a:ext cx="3724190" cy="465546"/>
          </a:xfrm>
          <a:custGeom>
            <a:avLst/>
            <a:gdLst>
              <a:gd name="connsiteX0" fmla="*/ 0 w 2891246"/>
              <a:gd name="connsiteY0" fmla="*/ 0 h 452846"/>
              <a:gd name="connsiteX1" fmla="*/ 2891246 w 2891246"/>
              <a:gd name="connsiteY1" fmla="*/ 0 h 452846"/>
              <a:gd name="connsiteX2" fmla="*/ 2891246 w 2891246"/>
              <a:gd name="connsiteY2" fmla="*/ 452846 h 452846"/>
              <a:gd name="connsiteX3" fmla="*/ 0 w 2891246"/>
              <a:gd name="connsiteY3" fmla="*/ 452846 h 452846"/>
              <a:gd name="connsiteX4" fmla="*/ 0 w 2891246"/>
              <a:gd name="connsiteY4" fmla="*/ 0 h 452846"/>
              <a:gd name="connsiteX0" fmla="*/ 0 w 3396343"/>
              <a:gd name="connsiteY0" fmla="*/ 0 h 470263"/>
              <a:gd name="connsiteX1" fmla="*/ 2891246 w 3396343"/>
              <a:gd name="connsiteY1" fmla="*/ 0 h 470263"/>
              <a:gd name="connsiteX2" fmla="*/ 3396343 w 3396343"/>
              <a:gd name="connsiteY2" fmla="*/ 470263 h 470263"/>
              <a:gd name="connsiteX3" fmla="*/ 0 w 3396343"/>
              <a:gd name="connsiteY3" fmla="*/ 452846 h 470263"/>
              <a:gd name="connsiteX4" fmla="*/ 0 w 3396343"/>
              <a:gd name="connsiteY4" fmla="*/ 0 h 470263"/>
              <a:gd name="connsiteX0" fmla="*/ 0 w 3396343"/>
              <a:gd name="connsiteY0" fmla="*/ 0 h 452846"/>
              <a:gd name="connsiteX1" fmla="*/ 2891246 w 3396343"/>
              <a:gd name="connsiteY1" fmla="*/ 0 h 452846"/>
              <a:gd name="connsiteX2" fmla="*/ 3396343 w 3396343"/>
              <a:gd name="connsiteY2" fmla="*/ 452846 h 452846"/>
              <a:gd name="connsiteX3" fmla="*/ 0 w 3396343"/>
              <a:gd name="connsiteY3" fmla="*/ 452846 h 452846"/>
              <a:gd name="connsiteX4" fmla="*/ 0 w 3396343"/>
              <a:gd name="connsiteY4" fmla="*/ 0 h 452846"/>
              <a:gd name="connsiteX0" fmla="*/ 0 w 3396343"/>
              <a:gd name="connsiteY0" fmla="*/ 0 h 465546"/>
              <a:gd name="connsiteX1" fmla="*/ 2891246 w 3396343"/>
              <a:gd name="connsiteY1" fmla="*/ 0 h 465546"/>
              <a:gd name="connsiteX2" fmla="*/ 3396343 w 3396343"/>
              <a:gd name="connsiteY2" fmla="*/ 452846 h 465546"/>
              <a:gd name="connsiteX3" fmla="*/ 419100 w 3396343"/>
              <a:gd name="connsiteY3" fmla="*/ 465546 h 465546"/>
              <a:gd name="connsiteX4" fmla="*/ 0 w 3396343"/>
              <a:gd name="connsiteY4" fmla="*/ 0 h 465546"/>
              <a:gd name="connsiteX0" fmla="*/ 0 w 3396343"/>
              <a:gd name="connsiteY0" fmla="*/ 0 h 465546"/>
              <a:gd name="connsiteX1" fmla="*/ 2891246 w 3396343"/>
              <a:gd name="connsiteY1" fmla="*/ 0 h 465546"/>
              <a:gd name="connsiteX2" fmla="*/ 3396343 w 3396343"/>
              <a:gd name="connsiteY2" fmla="*/ 452846 h 465546"/>
              <a:gd name="connsiteX3" fmla="*/ 438150 w 3396343"/>
              <a:gd name="connsiteY3" fmla="*/ 465546 h 465546"/>
              <a:gd name="connsiteX4" fmla="*/ 0 w 3396343"/>
              <a:gd name="connsiteY4" fmla="*/ 0 h 465546"/>
              <a:gd name="connsiteX0" fmla="*/ 0 w 3396343"/>
              <a:gd name="connsiteY0" fmla="*/ 0 h 465546"/>
              <a:gd name="connsiteX1" fmla="*/ 2891246 w 3396343"/>
              <a:gd name="connsiteY1" fmla="*/ 0 h 465546"/>
              <a:gd name="connsiteX2" fmla="*/ 3396343 w 3396343"/>
              <a:gd name="connsiteY2" fmla="*/ 452846 h 465546"/>
              <a:gd name="connsiteX3" fmla="*/ 450850 w 3396343"/>
              <a:gd name="connsiteY3" fmla="*/ 465546 h 465546"/>
              <a:gd name="connsiteX4" fmla="*/ 0 w 3396343"/>
              <a:gd name="connsiteY4" fmla="*/ 0 h 465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343" h="465546">
                <a:moveTo>
                  <a:pt x="0" y="0"/>
                </a:moveTo>
                <a:lnTo>
                  <a:pt x="2891246" y="0"/>
                </a:lnTo>
                <a:lnTo>
                  <a:pt x="3396343" y="452846"/>
                </a:lnTo>
                <a:lnTo>
                  <a:pt x="450850" y="465546"/>
                </a:lnTo>
                <a:lnTo>
                  <a:pt x="0" y="0"/>
                </a:lnTo>
                <a:close/>
              </a:path>
            </a:pathLst>
          </a:custGeom>
          <a:solidFill>
            <a:srgbClr val="9D14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400" b="1" dirty="0">
                <a:solidFill>
                  <a:schemeClr val="accent4">
                    <a:lumMod val="20000"/>
                    <a:lumOff val="80000"/>
                  </a:schemeClr>
                </a:solidFill>
                <a:effectLst>
                  <a:outerShdw blurRad="38100" dist="38100" dir="2700000" algn="tl">
                    <a:srgbClr val="000000">
                      <a:alpha val="43137"/>
                    </a:srgbClr>
                  </a:outerShdw>
                </a:effectLst>
                <a:ea typeface="Calibri"/>
                <a:cs typeface="Calibri"/>
                <a:sym typeface="Calibri"/>
              </a:rPr>
              <a:t>En funcionamiento</a:t>
            </a:r>
          </a:p>
        </p:txBody>
      </p:sp>
      <p:sp>
        <p:nvSpPr>
          <p:cNvPr id="15" name="Google Shape;321;p24">
            <a:extLst>
              <a:ext uri="{FF2B5EF4-FFF2-40B4-BE49-F238E27FC236}">
                <a16:creationId xmlns:a16="http://schemas.microsoft.com/office/drawing/2014/main" id="{821D0688-E2A4-41F3-891B-B97546A1A1E8}"/>
              </a:ext>
            </a:extLst>
          </p:cNvPr>
          <p:cNvSpPr/>
          <p:nvPr/>
        </p:nvSpPr>
        <p:spPr>
          <a:xfrm>
            <a:off x="1704974" y="1135849"/>
            <a:ext cx="1048702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u="sng" dirty="0">
                <a:solidFill>
                  <a:schemeClr val="dk1"/>
                </a:solidFill>
                <a:latin typeface="Calibri"/>
                <a:ea typeface="Calibri"/>
                <a:cs typeface="Calibri"/>
                <a:sym typeface="Calibri"/>
              </a:rPr>
              <a:t>Datos biométricos a partir de imágenes________________________________________________</a:t>
            </a:r>
            <a:endParaRPr sz="1800" u="sng" dirty="0">
              <a:solidFill>
                <a:schemeClr val="dk1"/>
              </a:solidFill>
              <a:latin typeface="Calibri"/>
              <a:ea typeface="Calibri"/>
              <a:cs typeface="Calibri"/>
              <a:sym typeface="Calibri"/>
            </a:endParaRPr>
          </a:p>
        </p:txBody>
      </p:sp>
      <p:sp>
        <p:nvSpPr>
          <p:cNvPr id="16" name="Google Shape;322;p24">
            <a:extLst>
              <a:ext uri="{FF2B5EF4-FFF2-40B4-BE49-F238E27FC236}">
                <a16:creationId xmlns:a16="http://schemas.microsoft.com/office/drawing/2014/main" id="{6E3BBBB2-8708-431D-9CDB-06D7724227D0}"/>
              </a:ext>
            </a:extLst>
          </p:cNvPr>
          <p:cNvSpPr/>
          <p:nvPr/>
        </p:nvSpPr>
        <p:spPr>
          <a:xfrm>
            <a:off x="1614197" y="3708712"/>
            <a:ext cx="10577803"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u="sng" dirty="0">
                <a:solidFill>
                  <a:schemeClr val="dk1"/>
                </a:solidFill>
                <a:latin typeface="Calibri"/>
                <a:ea typeface="Calibri"/>
                <a:cs typeface="Calibri"/>
                <a:sym typeface="Calibri"/>
              </a:rPr>
              <a:t>Sistemas de seguridad_______________________________________________________________</a:t>
            </a:r>
            <a:endParaRPr u="sng" dirty="0"/>
          </a:p>
        </p:txBody>
      </p:sp>
      <p:pic>
        <p:nvPicPr>
          <p:cNvPr id="17" name="Google Shape;323;p24">
            <a:extLst>
              <a:ext uri="{FF2B5EF4-FFF2-40B4-BE49-F238E27FC236}">
                <a16:creationId xmlns:a16="http://schemas.microsoft.com/office/drawing/2014/main" id="{6ECA4FD3-C6D3-47FE-921B-63C4DCEDFA85}"/>
              </a:ext>
            </a:extLst>
          </p:cNvPr>
          <p:cNvPicPr preferRelativeResize="0"/>
          <p:nvPr/>
        </p:nvPicPr>
        <p:blipFill rotWithShape="1">
          <a:blip r:embed="rId3">
            <a:alphaModFix/>
          </a:blip>
          <a:srcRect/>
          <a:stretch/>
        </p:blipFill>
        <p:spPr>
          <a:xfrm>
            <a:off x="2824646" y="1552426"/>
            <a:ext cx="2822419" cy="2107301"/>
          </a:xfrm>
          <a:prstGeom prst="rect">
            <a:avLst/>
          </a:prstGeom>
          <a:noFill/>
          <a:ln>
            <a:noFill/>
          </a:ln>
        </p:spPr>
      </p:pic>
      <p:pic>
        <p:nvPicPr>
          <p:cNvPr id="18" name="Google Shape;324;p24">
            <a:extLst>
              <a:ext uri="{FF2B5EF4-FFF2-40B4-BE49-F238E27FC236}">
                <a16:creationId xmlns:a16="http://schemas.microsoft.com/office/drawing/2014/main" id="{1F93ADFE-5410-4D0F-AA9E-AA9B7BC05767}"/>
              </a:ext>
            </a:extLst>
          </p:cNvPr>
          <p:cNvPicPr preferRelativeResize="0"/>
          <p:nvPr/>
        </p:nvPicPr>
        <p:blipFill rotWithShape="1">
          <a:blip r:embed="rId4">
            <a:alphaModFix/>
          </a:blip>
          <a:srcRect/>
          <a:stretch/>
        </p:blipFill>
        <p:spPr>
          <a:xfrm>
            <a:off x="6007175" y="1552426"/>
            <a:ext cx="2353117" cy="1762782"/>
          </a:xfrm>
          <a:prstGeom prst="rect">
            <a:avLst/>
          </a:prstGeom>
          <a:noFill/>
          <a:ln>
            <a:noFill/>
          </a:ln>
        </p:spPr>
      </p:pic>
      <p:pic>
        <p:nvPicPr>
          <p:cNvPr id="19" name="Google Shape;325;p24">
            <a:extLst>
              <a:ext uri="{FF2B5EF4-FFF2-40B4-BE49-F238E27FC236}">
                <a16:creationId xmlns:a16="http://schemas.microsoft.com/office/drawing/2014/main" id="{6F640C56-8051-4579-BB96-BF67552D727F}"/>
              </a:ext>
            </a:extLst>
          </p:cNvPr>
          <p:cNvPicPr preferRelativeResize="0"/>
          <p:nvPr/>
        </p:nvPicPr>
        <p:blipFill rotWithShape="1">
          <a:blip r:embed="rId5">
            <a:alphaModFix/>
          </a:blip>
          <a:srcRect/>
          <a:stretch/>
        </p:blipFill>
        <p:spPr>
          <a:xfrm>
            <a:off x="8495858" y="1586840"/>
            <a:ext cx="2353117" cy="1762782"/>
          </a:xfrm>
          <a:prstGeom prst="rect">
            <a:avLst/>
          </a:prstGeom>
          <a:noFill/>
          <a:ln>
            <a:noFill/>
          </a:ln>
        </p:spPr>
      </p:pic>
      <p:pic>
        <p:nvPicPr>
          <p:cNvPr id="20" name="Google Shape;326;p24">
            <a:extLst>
              <a:ext uri="{FF2B5EF4-FFF2-40B4-BE49-F238E27FC236}">
                <a16:creationId xmlns:a16="http://schemas.microsoft.com/office/drawing/2014/main" id="{8AEDC23E-E62E-413F-B465-E846757286D0}"/>
              </a:ext>
            </a:extLst>
          </p:cNvPr>
          <p:cNvPicPr preferRelativeResize="0"/>
          <p:nvPr/>
        </p:nvPicPr>
        <p:blipFill rotWithShape="1">
          <a:blip r:embed="rId6">
            <a:alphaModFix/>
          </a:blip>
          <a:srcRect/>
          <a:stretch/>
        </p:blipFill>
        <p:spPr>
          <a:xfrm>
            <a:off x="1983271" y="4731811"/>
            <a:ext cx="1389564" cy="2005794"/>
          </a:xfrm>
          <a:prstGeom prst="rect">
            <a:avLst/>
          </a:prstGeom>
          <a:noFill/>
          <a:ln>
            <a:noFill/>
          </a:ln>
        </p:spPr>
      </p:pic>
      <p:pic>
        <p:nvPicPr>
          <p:cNvPr id="21" name="Google Shape;327;p24">
            <a:extLst>
              <a:ext uri="{FF2B5EF4-FFF2-40B4-BE49-F238E27FC236}">
                <a16:creationId xmlns:a16="http://schemas.microsoft.com/office/drawing/2014/main" id="{188B3F61-A6AF-45DE-B7E3-62CE68464B6C}"/>
              </a:ext>
            </a:extLst>
          </p:cNvPr>
          <p:cNvPicPr preferRelativeResize="0"/>
          <p:nvPr/>
        </p:nvPicPr>
        <p:blipFill rotWithShape="1">
          <a:blip r:embed="rId7">
            <a:alphaModFix/>
          </a:blip>
          <a:srcRect/>
          <a:stretch/>
        </p:blipFill>
        <p:spPr>
          <a:xfrm>
            <a:off x="3527932" y="4383062"/>
            <a:ext cx="1243574" cy="2306804"/>
          </a:xfrm>
          <a:prstGeom prst="rect">
            <a:avLst/>
          </a:prstGeom>
          <a:noFill/>
          <a:ln>
            <a:noFill/>
          </a:ln>
        </p:spPr>
      </p:pic>
      <p:pic>
        <p:nvPicPr>
          <p:cNvPr id="22" name="Google Shape;328;p24">
            <a:extLst>
              <a:ext uri="{FF2B5EF4-FFF2-40B4-BE49-F238E27FC236}">
                <a16:creationId xmlns:a16="http://schemas.microsoft.com/office/drawing/2014/main" id="{6352AC04-E418-43DF-AFD8-A389BF61EB76}"/>
              </a:ext>
            </a:extLst>
          </p:cNvPr>
          <p:cNvPicPr preferRelativeResize="0"/>
          <p:nvPr/>
        </p:nvPicPr>
        <p:blipFill rotWithShape="1">
          <a:blip r:embed="rId8">
            <a:alphaModFix/>
          </a:blip>
          <a:srcRect/>
          <a:stretch/>
        </p:blipFill>
        <p:spPr>
          <a:xfrm>
            <a:off x="6251584" y="4827357"/>
            <a:ext cx="1609875" cy="1608000"/>
          </a:xfrm>
          <a:prstGeom prst="rect">
            <a:avLst/>
          </a:prstGeom>
          <a:noFill/>
          <a:ln>
            <a:noFill/>
          </a:ln>
        </p:spPr>
      </p:pic>
      <p:pic>
        <p:nvPicPr>
          <p:cNvPr id="23" name="Google Shape;329;p24">
            <a:extLst>
              <a:ext uri="{FF2B5EF4-FFF2-40B4-BE49-F238E27FC236}">
                <a16:creationId xmlns:a16="http://schemas.microsoft.com/office/drawing/2014/main" id="{FAC5F8FB-1735-43E7-9830-5C9F7F759746}"/>
              </a:ext>
            </a:extLst>
          </p:cNvPr>
          <p:cNvPicPr preferRelativeResize="0"/>
          <p:nvPr/>
        </p:nvPicPr>
        <p:blipFill rotWithShape="1">
          <a:blip r:embed="rId9">
            <a:alphaModFix/>
          </a:blip>
          <a:srcRect/>
          <a:stretch/>
        </p:blipFill>
        <p:spPr>
          <a:xfrm>
            <a:off x="8042282" y="4826264"/>
            <a:ext cx="1431000" cy="1420400"/>
          </a:xfrm>
          <a:prstGeom prst="rect">
            <a:avLst/>
          </a:prstGeom>
          <a:noFill/>
          <a:ln>
            <a:noFill/>
          </a:ln>
        </p:spPr>
      </p:pic>
    </p:spTree>
    <p:extLst>
      <p:ext uri="{BB962C8B-B14F-4D97-AF65-F5344CB8AC3E}">
        <p14:creationId xmlns:p14="http://schemas.microsoft.com/office/powerpoint/2010/main" val="9826173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744D7C0-38F2-48DB-B2F8-CE3DFF5EE4C0}"/>
              </a:ext>
            </a:extLst>
          </p:cNvPr>
          <p:cNvSpPr txBox="1"/>
          <p:nvPr/>
        </p:nvSpPr>
        <p:spPr>
          <a:xfrm>
            <a:off x="1614197" y="475862"/>
            <a:ext cx="6848669" cy="584775"/>
          </a:xfrm>
          <a:prstGeom prst="rect">
            <a:avLst/>
          </a:prstGeom>
          <a:noFill/>
        </p:spPr>
        <p:txBody>
          <a:bodyPr wrap="square" rtlCol="0">
            <a:spAutoFit/>
          </a:bodyPr>
          <a:lstStyle/>
          <a:p>
            <a:r>
              <a:rPr lang="es-ES" sz="3200" b="1" dirty="0">
                <a:solidFill>
                  <a:schemeClr val="bg1"/>
                </a:solidFill>
                <a:effectLst>
                  <a:outerShdw blurRad="38100" dist="38100" dir="2700000" algn="tl">
                    <a:srgbClr val="000000">
                      <a:alpha val="43137"/>
                    </a:srgbClr>
                  </a:outerShdw>
                </a:effectLst>
              </a:rPr>
              <a:t>Visión artificial</a:t>
            </a:r>
            <a:endParaRPr lang="es-CO" sz="3200" b="1" dirty="0">
              <a:solidFill>
                <a:schemeClr val="bg1"/>
              </a:solidFill>
              <a:effectLst>
                <a:outerShdw blurRad="38100" dist="38100" dir="2700000" algn="tl">
                  <a:srgbClr val="000000">
                    <a:alpha val="43137"/>
                  </a:srgbClr>
                </a:outerShdw>
              </a:effectLst>
            </a:endParaRPr>
          </a:p>
        </p:txBody>
      </p:sp>
      <p:sp>
        <p:nvSpPr>
          <p:cNvPr id="3" name="Rectángulo 7">
            <a:extLst>
              <a:ext uri="{FF2B5EF4-FFF2-40B4-BE49-F238E27FC236}">
                <a16:creationId xmlns:a16="http://schemas.microsoft.com/office/drawing/2014/main" id="{C8E7E602-9FDE-4F3A-8F26-FBF926773BCA}"/>
              </a:ext>
            </a:extLst>
          </p:cNvPr>
          <p:cNvSpPr/>
          <p:nvPr/>
        </p:nvSpPr>
        <p:spPr>
          <a:xfrm>
            <a:off x="8467810" y="670303"/>
            <a:ext cx="3724190" cy="465546"/>
          </a:xfrm>
          <a:custGeom>
            <a:avLst/>
            <a:gdLst>
              <a:gd name="connsiteX0" fmla="*/ 0 w 2891246"/>
              <a:gd name="connsiteY0" fmla="*/ 0 h 452846"/>
              <a:gd name="connsiteX1" fmla="*/ 2891246 w 2891246"/>
              <a:gd name="connsiteY1" fmla="*/ 0 h 452846"/>
              <a:gd name="connsiteX2" fmla="*/ 2891246 w 2891246"/>
              <a:gd name="connsiteY2" fmla="*/ 452846 h 452846"/>
              <a:gd name="connsiteX3" fmla="*/ 0 w 2891246"/>
              <a:gd name="connsiteY3" fmla="*/ 452846 h 452846"/>
              <a:gd name="connsiteX4" fmla="*/ 0 w 2891246"/>
              <a:gd name="connsiteY4" fmla="*/ 0 h 452846"/>
              <a:gd name="connsiteX0" fmla="*/ 0 w 3396343"/>
              <a:gd name="connsiteY0" fmla="*/ 0 h 470263"/>
              <a:gd name="connsiteX1" fmla="*/ 2891246 w 3396343"/>
              <a:gd name="connsiteY1" fmla="*/ 0 h 470263"/>
              <a:gd name="connsiteX2" fmla="*/ 3396343 w 3396343"/>
              <a:gd name="connsiteY2" fmla="*/ 470263 h 470263"/>
              <a:gd name="connsiteX3" fmla="*/ 0 w 3396343"/>
              <a:gd name="connsiteY3" fmla="*/ 452846 h 470263"/>
              <a:gd name="connsiteX4" fmla="*/ 0 w 3396343"/>
              <a:gd name="connsiteY4" fmla="*/ 0 h 470263"/>
              <a:gd name="connsiteX0" fmla="*/ 0 w 3396343"/>
              <a:gd name="connsiteY0" fmla="*/ 0 h 452846"/>
              <a:gd name="connsiteX1" fmla="*/ 2891246 w 3396343"/>
              <a:gd name="connsiteY1" fmla="*/ 0 h 452846"/>
              <a:gd name="connsiteX2" fmla="*/ 3396343 w 3396343"/>
              <a:gd name="connsiteY2" fmla="*/ 452846 h 452846"/>
              <a:gd name="connsiteX3" fmla="*/ 0 w 3396343"/>
              <a:gd name="connsiteY3" fmla="*/ 452846 h 452846"/>
              <a:gd name="connsiteX4" fmla="*/ 0 w 3396343"/>
              <a:gd name="connsiteY4" fmla="*/ 0 h 452846"/>
              <a:gd name="connsiteX0" fmla="*/ 0 w 3396343"/>
              <a:gd name="connsiteY0" fmla="*/ 0 h 465546"/>
              <a:gd name="connsiteX1" fmla="*/ 2891246 w 3396343"/>
              <a:gd name="connsiteY1" fmla="*/ 0 h 465546"/>
              <a:gd name="connsiteX2" fmla="*/ 3396343 w 3396343"/>
              <a:gd name="connsiteY2" fmla="*/ 452846 h 465546"/>
              <a:gd name="connsiteX3" fmla="*/ 419100 w 3396343"/>
              <a:gd name="connsiteY3" fmla="*/ 465546 h 465546"/>
              <a:gd name="connsiteX4" fmla="*/ 0 w 3396343"/>
              <a:gd name="connsiteY4" fmla="*/ 0 h 465546"/>
              <a:gd name="connsiteX0" fmla="*/ 0 w 3396343"/>
              <a:gd name="connsiteY0" fmla="*/ 0 h 465546"/>
              <a:gd name="connsiteX1" fmla="*/ 2891246 w 3396343"/>
              <a:gd name="connsiteY1" fmla="*/ 0 h 465546"/>
              <a:gd name="connsiteX2" fmla="*/ 3396343 w 3396343"/>
              <a:gd name="connsiteY2" fmla="*/ 452846 h 465546"/>
              <a:gd name="connsiteX3" fmla="*/ 438150 w 3396343"/>
              <a:gd name="connsiteY3" fmla="*/ 465546 h 465546"/>
              <a:gd name="connsiteX4" fmla="*/ 0 w 3396343"/>
              <a:gd name="connsiteY4" fmla="*/ 0 h 465546"/>
              <a:gd name="connsiteX0" fmla="*/ 0 w 3396343"/>
              <a:gd name="connsiteY0" fmla="*/ 0 h 465546"/>
              <a:gd name="connsiteX1" fmla="*/ 2891246 w 3396343"/>
              <a:gd name="connsiteY1" fmla="*/ 0 h 465546"/>
              <a:gd name="connsiteX2" fmla="*/ 3396343 w 3396343"/>
              <a:gd name="connsiteY2" fmla="*/ 452846 h 465546"/>
              <a:gd name="connsiteX3" fmla="*/ 450850 w 3396343"/>
              <a:gd name="connsiteY3" fmla="*/ 465546 h 465546"/>
              <a:gd name="connsiteX4" fmla="*/ 0 w 3396343"/>
              <a:gd name="connsiteY4" fmla="*/ 0 h 465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343" h="465546">
                <a:moveTo>
                  <a:pt x="0" y="0"/>
                </a:moveTo>
                <a:lnTo>
                  <a:pt x="2891246" y="0"/>
                </a:lnTo>
                <a:lnTo>
                  <a:pt x="3396343" y="452846"/>
                </a:lnTo>
                <a:lnTo>
                  <a:pt x="450850" y="465546"/>
                </a:lnTo>
                <a:lnTo>
                  <a:pt x="0" y="0"/>
                </a:lnTo>
                <a:close/>
              </a:path>
            </a:pathLst>
          </a:custGeom>
          <a:solidFill>
            <a:srgbClr val="9D14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400" b="1" dirty="0">
                <a:solidFill>
                  <a:schemeClr val="accent4">
                    <a:lumMod val="20000"/>
                    <a:lumOff val="80000"/>
                  </a:schemeClr>
                </a:solidFill>
                <a:effectLst>
                  <a:outerShdw blurRad="38100" dist="38100" dir="2700000" algn="tl">
                    <a:srgbClr val="000000">
                      <a:alpha val="43137"/>
                    </a:srgbClr>
                  </a:outerShdw>
                </a:effectLst>
                <a:ea typeface="Calibri"/>
                <a:cs typeface="Calibri"/>
                <a:sym typeface="Calibri"/>
              </a:rPr>
              <a:t>En funcionamiento</a:t>
            </a:r>
          </a:p>
        </p:txBody>
      </p:sp>
      <p:sp>
        <p:nvSpPr>
          <p:cNvPr id="14" name="Google Shape;340;p25">
            <a:extLst>
              <a:ext uri="{FF2B5EF4-FFF2-40B4-BE49-F238E27FC236}">
                <a16:creationId xmlns:a16="http://schemas.microsoft.com/office/drawing/2014/main" id="{3FA65975-CC4B-4B1A-BD87-7850CE596A26}"/>
              </a:ext>
            </a:extLst>
          </p:cNvPr>
          <p:cNvSpPr/>
          <p:nvPr/>
        </p:nvSpPr>
        <p:spPr>
          <a:xfrm>
            <a:off x="1172102" y="1169616"/>
            <a:ext cx="1101989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u="sng">
                <a:solidFill>
                  <a:schemeClr val="dk1"/>
                </a:solidFill>
                <a:latin typeface="Calibri"/>
                <a:ea typeface="Calibri"/>
                <a:cs typeface="Calibri"/>
                <a:sym typeface="Calibri"/>
              </a:rPr>
              <a:t>Retransmisiones deportivas</a:t>
            </a:r>
            <a:endParaRPr u="sng"/>
          </a:p>
        </p:txBody>
      </p:sp>
      <p:sp>
        <p:nvSpPr>
          <p:cNvPr id="24" name="Google Shape;341;p25">
            <a:extLst>
              <a:ext uri="{FF2B5EF4-FFF2-40B4-BE49-F238E27FC236}">
                <a16:creationId xmlns:a16="http://schemas.microsoft.com/office/drawing/2014/main" id="{926E3EC3-9E87-406F-BCDE-CB133BDA0C8D}"/>
              </a:ext>
            </a:extLst>
          </p:cNvPr>
          <p:cNvSpPr/>
          <p:nvPr/>
        </p:nvSpPr>
        <p:spPr>
          <a:xfrm>
            <a:off x="1172103" y="3590185"/>
            <a:ext cx="362387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800" u="sng" dirty="0">
                <a:solidFill>
                  <a:schemeClr val="dk1"/>
                </a:solidFill>
                <a:latin typeface="Calibri"/>
                <a:ea typeface="Calibri"/>
                <a:cs typeface="Calibri"/>
                <a:sym typeface="Calibri"/>
              </a:rPr>
              <a:t>Juegos interactivos: Kinect , HTC vive</a:t>
            </a:r>
            <a:endParaRPr u="sng" dirty="0"/>
          </a:p>
        </p:txBody>
      </p:sp>
      <p:pic>
        <p:nvPicPr>
          <p:cNvPr id="25" name="Google Shape;342;p25">
            <a:extLst>
              <a:ext uri="{FF2B5EF4-FFF2-40B4-BE49-F238E27FC236}">
                <a16:creationId xmlns:a16="http://schemas.microsoft.com/office/drawing/2014/main" id="{BE4AD6B6-0B70-49DB-AF48-6EEC120A5171}"/>
              </a:ext>
            </a:extLst>
          </p:cNvPr>
          <p:cNvPicPr preferRelativeResize="0"/>
          <p:nvPr/>
        </p:nvPicPr>
        <p:blipFill rotWithShape="1">
          <a:blip r:embed="rId3">
            <a:alphaModFix/>
          </a:blip>
          <a:srcRect/>
          <a:stretch/>
        </p:blipFill>
        <p:spPr>
          <a:xfrm>
            <a:off x="2173968" y="1556779"/>
            <a:ext cx="3233796" cy="1872221"/>
          </a:xfrm>
          <a:prstGeom prst="rect">
            <a:avLst/>
          </a:prstGeom>
          <a:noFill/>
          <a:ln>
            <a:noFill/>
          </a:ln>
        </p:spPr>
      </p:pic>
      <p:pic>
        <p:nvPicPr>
          <p:cNvPr id="26" name="Google Shape;343;p25">
            <a:extLst>
              <a:ext uri="{FF2B5EF4-FFF2-40B4-BE49-F238E27FC236}">
                <a16:creationId xmlns:a16="http://schemas.microsoft.com/office/drawing/2014/main" id="{0D60A275-F937-47E1-8F8D-2DE24076B7D8}"/>
              </a:ext>
            </a:extLst>
          </p:cNvPr>
          <p:cNvPicPr preferRelativeResize="0"/>
          <p:nvPr/>
        </p:nvPicPr>
        <p:blipFill rotWithShape="1">
          <a:blip r:embed="rId4">
            <a:alphaModFix/>
          </a:blip>
          <a:srcRect/>
          <a:stretch/>
        </p:blipFill>
        <p:spPr>
          <a:xfrm>
            <a:off x="6488737" y="1556779"/>
            <a:ext cx="2499205" cy="1872221"/>
          </a:xfrm>
          <a:prstGeom prst="rect">
            <a:avLst/>
          </a:prstGeom>
          <a:noFill/>
          <a:ln>
            <a:noFill/>
          </a:ln>
        </p:spPr>
      </p:pic>
      <p:pic>
        <p:nvPicPr>
          <p:cNvPr id="27" name="Google Shape;344;p25">
            <a:extLst>
              <a:ext uri="{FF2B5EF4-FFF2-40B4-BE49-F238E27FC236}">
                <a16:creationId xmlns:a16="http://schemas.microsoft.com/office/drawing/2014/main" id="{232497B0-5F0B-42B5-969E-B1B720E3FE2B}"/>
              </a:ext>
            </a:extLst>
          </p:cNvPr>
          <p:cNvPicPr preferRelativeResize="0"/>
          <p:nvPr/>
        </p:nvPicPr>
        <p:blipFill rotWithShape="1">
          <a:blip r:embed="rId5">
            <a:alphaModFix/>
          </a:blip>
          <a:srcRect/>
          <a:stretch/>
        </p:blipFill>
        <p:spPr>
          <a:xfrm>
            <a:off x="1832693" y="4142722"/>
            <a:ext cx="3881775" cy="2565829"/>
          </a:xfrm>
          <a:prstGeom prst="rect">
            <a:avLst/>
          </a:prstGeom>
          <a:noFill/>
          <a:ln>
            <a:noFill/>
          </a:ln>
        </p:spPr>
      </p:pic>
      <p:pic>
        <p:nvPicPr>
          <p:cNvPr id="28" name="Google Shape;345;p25" descr="Imagen relacionada">
            <a:extLst>
              <a:ext uri="{FF2B5EF4-FFF2-40B4-BE49-F238E27FC236}">
                <a16:creationId xmlns:a16="http://schemas.microsoft.com/office/drawing/2014/main" id="{DE91D4D4-D1AA-49C4-8CCC-3F47DF506978}"/>
              </a:ext>
            </a:extLst>
          </p:cNvPr>
          <p:cNvPicPr preferRelativeResize="0"/>
          <p:nvPr/>
        </p:nvPicPr>
        <p:blipFill rotWithShape="1">
          <a:blip r:embed="rId6">
            <a:alphaModFix/>
          </a:blip>
          <a:srcRect/>
          <a:stretch/>
        </p:blipFill>
        <p:spPr>
          <a:xfrm>
            <a:off x="6659518" y="4142722"/>
            <a:ext cx="3477375" cy="2316998"/>
          </a:xfrm>
          <a:prstGeom prst="rect">
            <a:avLst/>
          </a:prstGeom>
          <a:noFill/>
          <a:ln>
            <a:noFill/>
          </a:ln>
        </p:spPr>
      </p:pic>
    </p:spTree>
    <p:extLst>
      <p:ext uri="{BB962C8B-B14F-4D97-AF65-F5344CB8AC3E}">
        <p14:creationId xmlns:p14="http://schemas.microsoft.com/office/powerpoint/2010/main" val="18282761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D1087DF4-FFD8-49D8-B516-E6CD287AE296}"/>
              </a:ext>
            </a:extLst>
          </p:cNvPr>
          <p:cNvSpPr txBox="1"/>
          <p:nvPr/>
        </p:nvSpPr>
        <p:spPr>
          <a:xfrm>
            <a:off x="1614197" y="475862"/>
            <a:ext cx="6848669" cy="584775"/>
          </a:xfrm>
          <a:prstGeom prst="rect">
            <a:avLst/>
          </a:prstGeom>
          <a:noFill/>
        </p:spPr>
        <p:txBody>
          <a:bodyPr wrap="square" rtlCol="0">
            <a:spAutoFit/>
          </a:bodyPr>
          <a:lstStyle/>
          <a:p>
            <a:r>
              <a:rPr lang="es-ES" sz="3200" b="1" dirty="0">
                <a:solidFill>
                  <a:srgbClr val="FFC000"/>
                </a:solidFill>
                <a:effectLst>
                  <a:outerShdw blurRad="38100" dist="38100" dir="2700000" algn="tl">
                    <a:srgbClr val="000000">
                      <a:alpha val="43137"/>
                    </a:srgbClr>
                  </a:outerShdw>
                </a:effectLst>
              </a:rPr>
              <a:t>Software que vamos a necesitar</a:t>
            </a:r>
          </a:p>
        </p:txBody>
      </p:sp>
      <p:pic>
        <p:nvPicPr>
          <p:cNvPr id="9" name="Imagen 8">
            <a:extLst>
              <a:ext uri="{FF2B5EF4-FFF2-40B4-BE49-F238E27FC236}">
                <a16:creationId xmlns:a16="http://schemas.microsoft.com/office/drawing/2014/main" id="{3568B0C7-B93E-4470-AD3D-7AD9482D0D6F}"/>
              </a:ext>
            </a:extLst>
          </p:cNvPr>
          <p:cNvPicPr>
            <a:picLocks noChangeAspect="1"/>
          </p:cNvPicPr>
          <p:nvPr/>
        </p:nvPicPr>
        <p:blipFill>
          <a:blip r:embed="rId3"/>
          <a:stretch>
            <a:fillRect/>
          </a:stretch>
        </p:blipFill>
        <p:spPr>
          <a:xfrm>
            <a:off x="6096000" y="4327301"/>
            <a:ext cx="3217178" cy="2530699"/>
          </a:xfrm>
          <a:prstGeom prst="rect">
            <a:avLst/>
          </a:prstGeom>
        </p:spPr>
      </p:pic>
      <p:sp>
        <p:nvSpPr>
          <p:cNvPr id="14" name="Rectángulo 13">
            <a:extLst>
              <a:ext uri="{FF2B5EF4-FFF2-40B4-BE49-F238E27FC236}">
                <a16:creationId xmlns:a16="http://schemas.microsoft.com/office/drawing/2014/main" id="{62C35DAE-1952-4F47-84F7-35FA9AEFF88E}"/>
              </a:ext>
            </a:extLst>
          </p:cNvPr>
          <p:cNvSpPr/>
          <p:nvPr/>
        </p:nvSpPr>
        <p:spPr>
          <a:xfrm>
            <a:off x="1318072" y="1153880"/>
            <a:ext cx="7250805" cy="3970318"/>
          </a:xfrm>
          <a:prstGeom prst="rect">
            <a:avLst/>
          </a:prstGeom>
        </p:spPr>
        <p:txBody>
          <a:bodyPr wrap="square">
            <a:spAutoFit/>
          </a:bodyPr>
          <a:lstStyle/>
          <a:p>
            <a:pPr algn="ctr"/>
            <a:endParaRPr lang="es-CO" sz="3600" b="1" dirty="0">
              <a:latin typeface="Arial" panose="020B0604020202020204" pitchFamily="34" charset="0"/>
              <a:cs typeface="Arial" panose="020B0604020202020204" pitchFamily="34" charset="0"/>
            </a:endParaRPr>
          </a:p>
          <a:p>
            <a:r>
              <a:rPr lang="es-CO" sz="3600" b="1" dirty="0">
                <a:latin typeface="Arial" panose="020B0604020202020204" pitchFamily="34" charset="0"/>
                <a:cs typeface="Arial" panose="020B0604020202020204" pitchFamily="34" charset="0"/>
              </a:rPr>
              <a:t>Python</a:t>
            </a:r>
          </a:p>
          <a:p>
            <a:endParaRPr lang="es-CO" sz="3600" b="1" dirty="0">
              <a:latin typeface="Arial" panose="020B0604020202020204" pitchFamily="34" charset="0"/>
              <a:cs typeface="Arial" panose="020B0604020202020204" pitchFamily="34" charset="0"/>
            </a:endParaRPr>
          </a:p>
          <a:p>
            <a:r>
              <a:rPr lang="es-CO" sz="3600" b="1" dirty="0" err="1">
                <a:latin typeface="Arial" panose="020B0604020202020204" pitchFamily="34" charset="0"/>
                <a:cs typeface="Arial" panose="020B0604020202020204" pitchFamily="34" charset="0"/>
              </a:rPr>
              <a:t>Scipy</a:t>
            </a:r>
            <a:r>
              <a:rPr lang="es-CO" sz="3600" b="1" dirty="0">
                <a:latin typeface="Arial" panose="020B0604020202020204" pitchFamily="34" charset="0"/>
                <a:cs typeface="Arial" panose="020B0604020202020204" pitchFamily="34" charset="0"/>
              </a:rPr>
              <a:t>: </a:t>
            </a:r>
            <a:r>
              <a:rPr lang="es-CO" dirty="0"/>
              <a:t>librerías de alto nivel</a:t>
            </a:r>
            <a:endParaRPr lang="es-CO" sz="3600" b="1" dirty="0">
              <a:latin typeface="Arial" panose="020B0604020202020204" pitchFamily="34" charset="0"/>
              <a:cs typeface="Arial" panose="020B0604020202020204" pitchFamily="34" charset="0"/>
            </a:endParaRPr>
          </a:p>
          <a:p>
            <a:r>
              <a:rPr lang="es-CO" sz="3600" b="1" dirty="0" err="1">
                <a:latin typeface="Arial" panose="020B0604020202020204" pitchFamily="34" charset="0"/>
                <a:cs typeface="Arial" panose="020B0604020202020204" pitchFamily="34" charset="0"/>
              </a:rPr>
              <a:t>Numpy</a:t>
            </a:r>
            <a:r>
              <a:rPr lang="es-CO" sz="3600" b="1" dirty="0">
                <a:latin typeface="Arial" panose="020B0604020202020204" pitchFamily="34" charset="0"/>
                <a:cs typeface="Arial" panose="020B0604020202020204" pitchFamily="34" charset="0"/>
              </a:rPr>
              <a:t>: </a:t>
            </a:r>
            <a:r>
              <a:rPr lang="es-ES" dirty="0" err="1"/>
              <a:t>arrays</a:t>
            </a:r>
            <a:r>
              <a:rPr lang="es-ES" dirty="0"/>
              <a:t> y operaciones con matrices</a:t>
            </a:r>
          </a:p>
          <a:p>
            <a:r>
              <a:rPr lang="es-CO" sz="3600" b="1" dirty="0" err="1">
                <a:latin typeface="Arial" panose="020B0604020202020204" pitchFamily="34" charset="0"/>
                <a:cs typeface="Arial" panose="020B0604020202020204" pitchFamily="34" charset="0"/>
              </a:rPr>
              <a:t>Matplotlib</a:t>
            </a:r>
            <a:r>
              <a:rPr lang="es-CO" dirty="0"/>
              <a:t>: visualización, gráficas</a:t>
            </a:r>
            <a:endParaRPr lang="es-CO" sz="3600" b="1" dirty="0">
              <a:latin typeface="Arial" panose="020B0604020202020204" pitchFamily="34" charset="0"/>
              <a:cs typeface="Arial" panose="020B0604020202020204" pitchFamily="34" charset="0"/>
            </a:endParaRPr>
          </a:p>
          <a:p>
            <a:endParaRPr lang="es-CO" sz="3600" dirty="0">
              <a:latin typeface="Arial" panose="020B0604020202020204" pitchFamily="34" charset="0"/>
              <a:cs typeface="Arial" panose="020B0604020202020204" pitchFamily="34" charset="0"/>
            </a:endParaRPr>
          </a:p>
        </p:txBody>
      </p:sp>
      <p:sp>
        <p:nvSpPr>
          <p:cNvPr id="15" name="Rectángulo 7">
            <a:extLst>
              <a:ext uri="{FF2B5EF4-FFF2-40B4-BE49-F238E27FC236}">
                <a16:creationId xmlns:a16="http://schemas.microsoft.com/office/drawing/2014/main" id="{5381CC64-510B-4BB7-B4DE-2D90F4F02211}"/>
              </a:ext>
            </a:extLst>
          </p:cNvPr>
          <p:cNvSpPr/>
          <p:nvPr/>
        </p:nvSpPr>
        <p:spPr>
          <a:xfrm>
            <a:off x="8467810" y="670303"/>
            <a:ext cx="3724190" cy="465546"/>
          </a:xfrm>
          <a:custGeom>
            <a:avLst/>
            <a:gdLst>
              <a:gd name="connsiteX0" fmla="*/ 0 w 2891246"/>
              <a:gd name="connsiteY0" fmla="*/ 0 h 452846"/>
              <a:gd name="connsiteX1" fmla="*/ 2891246 w 2891246"/>
              <a:gd name="connsiteY1" fmla="*/ 0 h 452846"/>
              <a:gd name="connsiteX2" fmla="*/ 2891246 w 2891246"/>
              <a:gd name="connsiteY2" fmla="*/ 452846 h 452846"/>
              <a:gd name="connsiteX3" fmla="*/ 0 w 2891246"/>
              <a:gd name="connsiteY3" fmla="*/ 452846 h 452846"/>
              <a:gd name="connsiteX4" fmla="*/ 0 w 2891246"/>
              <a:gd name="connsiteY4" fmla="*/ 0 h 452846"/>
              <a:gd name="connsiteX0" fmla="*/ 0 w 3396343"/>
              <a:gd name="connsiteY0" fmla="*/ 0 h 470263"/>
              <a:gd name="connsiteX1" fmla="*/ 2891246 w 3396343"/>
              <a:gd name="connsiteY1" fmla="*/ 0 h 470263"/>
              <a:gd name="connsiteX2" fmla="*/ 3396343 w 3396343"/>
              <a:gd name="connsiteY2" fmla="*/ 470263 h 470263"/>
              <a:gd name="connsiteX3" fmla="*/ 0 w 3396343"/>
              <a:gd name="connsiteY3" fmla="*/ 452846 h 470263"/>
              <a:gd name="connsiteX4" fmla="*/ 0 w 3396343"/>
              <a:gd name="connsiteY4" fmla="*/ 0 h 470263"/>
              <a:gd name="connsiteX0" fmla="*/ 0 w 3396343"/>
              <a:gd name="connsiteY0" fmla="*/ 0 h 452846"/>
              <a:gd name="connsiteX1" fmla="*/ 2891246 w 3396343"/>
              <a:gd name="connsiteY1" fmla="*/ 0 h 452846"/>
              <a:gd name="connsiteX2" fmla="*/ 3396343 w 3396343"/>
              <a:gd name="connsiteY2" fmla="*/ 452846 h 452846"/>
              <a:gd name="connsiteX3" fmla="*/ 0 w 3396343"/>
              <a:gd name="connsiteY3" fmla="*/ 452846 h 452846"/>
              <a:gd name="connsiteX4" fmla="*/ 0 w 3396343"/>
              <a:gd name="connsiteY4" fmla="*/ 0 h 452846"/>
              <a:gd name="connsiteX0" fmla="*/ 0 w 3396343"/>
              <a:gd name="connsiteY0" fmla="*/ 0 h 465546"/>
              <a:gd name="connsiteX1" fmla="*/ 2891246 w 3396343"/>
              <a:gd name="connsiteY1" fmla="*/ 0 h 465546"/>
              <a:gd name="connsiteX2" fmla="*/ 3396343 w 3396343"/>
              <a:gd name="connsiteY2" fmla="*/ 452846 h 465546"/>
              <a:gd name="connsiteX3" fmla="*/ 419100 w 3396343"/>
              <a:gd name="connsiteY3" fmla="*/ 465546 h 465546"/>
              <a:gd name="connsiteX4" fmla="*/ 0 w 3396343"/>
              <a:gd name="connsiteY4" fmla="*/ 0 h 465546"/>
              <a:gd name="connsiteX0" fmla="*/ 0 w 3396343"/>
              <a:gd name="connsiteY0" fmla="*/ 0 h 465546"/>
              <a:gd name="connsiteX1" fmla="*/ 2891246 w 3396343"/>
              <a:gd name="connsiteY1" fmla="*/ 0 h 465546"/>
              <a:gd name="connsiteX2" fmla="*/ 3396343 w 3396343"/>
              <a:gd name="connsiteY2" fmla="*/ 452846 h 465546"/>
              <a:gd name="connsiteX3" fmla="*/ 438150 w 3396343"/>
              <a:gd name="connsiteY3" fmla="*/ 465546 h 465546"/>
              <a:gd name="connsiteX4" fmla="*/ 0 w 3396343"/>
              <a:gd name="connsiteY4" fmla="*/ 0 h 465546"/>
              <a:gd name="connsiteX0" fmla="*/ 0 w 3396343"/>
              <a:gd name="connsiteY0" fmla="*/ 0 h 465546"/>
              <a:gd name="connsiteX1" fmla="*/ 2891246 w 3396343"/>
              <a:gd name="connsiteY1" fmla="*/ 0 h 465546"/>
              <a:gd name="connsiteX2" fmla="*/ 3396343 w 3396343"/>
              <a:gd name="connsiteY2" fmla="*/ 452846 h 465546"/>
              <a:gd name="connsiteX3" fmla="*/ 450850 w 3396343"/>
              <a:gd name="connsiteY3" fmla="*/ 465546 h 465546"/>
              <a:gd name="connsiteX4" fmla="*/ 0 w 3396343"/>
              <a:gd name="connsiteY4" fmla="*/ 0 h 465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343" h="465546">
                <a:moveTo>
                  <a:pt x="0" y="0"/>
                </a:moveTo>
                <a:lnTo>
                  <a:pt x="2891246" y="0"/>
                </a:lnTo>
                <a:lnTo>
                  <a:pt x="3396343" y="452846"/>
                </a:lnTo>
                <a:lnTo>
                  <a:pt x="450850" y="465546"/>
                </a:lnTo>
                <a:lnTo>
                  <a:pt x="0" y="0"/>
                </a:lnTo>
                <a:close/>
              </a:path>
            </a:pathLst>
          </a:custGeom>
          <a:solidFill>
            <a:srgbClr val="195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400" b="1" dirty="0">
                <a:solidFill>
                  <a:schemeClr val="accent4">
                    <a:lumMod val="20000"/>
                    <a:lumOff val="80000"/>
                  </a:schemeClr>
                </a:solidFill>
                <a:effectLst>
                  <a:outerShdw blurRad="38100" dist="38100" dir="2700000" algn="tl">
                    <a:srgbClr val="000000">
                      <a:alpha val="43137"/>
                    </a:srgbClr>
                  </a:outerShdw>
                </a:effectLst>
                <a:ea typeface="Calibri"/>
                <a:cs typeface="Calibri"/>
                <a:sym typeface="Calibri"/>
              </a:rPr>
              <a:t>Básico</a:t>
            </a:r>
          </a:p>
        </p:txBody>
      </p:sp>
    </p:spTree>
    <p:extLst>
      <p:ext uri="{BB962C8B-B14F-4D97-AF65-F5344CB8AC3E}">
        <p14:creationId xmlns:p14="http://schemas.microsoft.com/office/powerpoint/2010/main" val="14185421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D1087DF4-FFD8-49D8-B516-E6CD287AE296}"/>
              </a:ext>
            </a:extLst>
          </p:cNvPr>
          <p:cNvSpPr txBox="1"/>
          <p:nvPr/>
        </p:nvSpPr>
        <p:spPr>
          <a:xfrm>
            <a:off x="1614197" y="475862"/>
            <a:ext cx="7415503" cy="584775"/>
          </a:xfrm>
          <a:prstGeom prst="rect">
            <a:avLst/>
          </a:prstGeom>
          <a:noFill/>
        </p:spPr>
        <p:txBody>
          <a:bodyPr wrap="square" rtlCol="0">
            <a:spAutoFit/>
          </a:bodyPr>
          <a:lstStyle/>
          <a:p>
            <a:r>
              <a:rPr lang="es-ES" sz="3200" b="1" dirty="0">
                <a:solidFill>
                  <a:srgbClr val="FFC000"/>
                </a:solidFill>
                <a:effectLst>
                  <a:outerShdw blurRad="38100" dist="38100" dir="2700000" algn="tl">
                    <a:srgbClr val="000000">
                      <a:alpha val="43137"/>
                    </a:srgbClr>
                  </a:outerShdw>
                </a:effectLst>
              </a:rPr>
              <a:t>Software que vamos a necesitar</a:t>
            </a:r>
          </a:p>
        </p:txBody>
      </p:sp>
      <p:sp>
        <p:nvSpPr>
          <p:cNvPr id="5" name="Rectángulo 7">
            <a:extLst>
              <a:ext uri="{FF2B5EF4-FFF2-40B4-BE49-F238E27FC236}">
                <a16:creationId xmlns:a16="http://schemas.microsoft.com/office/drawing/2014/main" id="{B4F5AA94-3B65-46FB-9ABD-7A13BC467344}"/>
              </a:ext>
            </a:extLst>
          </p:cNvPr>
          <p:cNvSpPr/>
          <p:nvPr/>
        </p:nvSpPr>
        <p:spPr>
          <a:xfrm>
            <a:off x="8467810" y="670303"/>
            <a:ext cx="3724190" cy="465546"/>
          </a:xfrm>
          <a:custGeom>
            <a:avLst/>
            <a:gdLst>
              <a:gd name="connsiteX0" fmla="*/ 0 w 2891246"/>
              <a:gd name="connsiteY0" fmla="*/ 0 h 452846"/>
              <a:gd name="connsiteX1" fmla="*/ 2891246 w 2891246"/>
              <a:gd name="connsiteY1" fmla="*/ 0 h 452846"/>
              <a:gd name="connsiteX2" fmla="*/ 2891246 w 2891246"/>
              <a:gd name="connsiteY2" fmla="*/ 452846 h 452846"/>
              <a:gd name="connsiteX3" fmla="*/ 0 w 2891246"/>
              <a:gd name="connsiteY3" fmla="*/ 452846 h 452846"/>
              <a:gd name="connsiteX4" fmla="*/ 0 w 2891246"/>
              <a:gd name="connsiteY4" fmla="*/ 0 h 452846"/>
              <a:gd name="connsiteX0" fmla="*/ 0 w 3396343"/>
              <a:gd name="connsiteY0" fmla="*/ 0 h 470263"/>
              <a:gd name="connsiteX1" fmla="*/ 2891246 w 3396343"/>
              <a:gd name="connsiteY1" fmla="*/ 0 h 470263"/>
              <a:gd name="connsiteX2" fmla="*/ 3396343 w 3396343"/>
              <a:gd name="connsiteY2" fmla="*/ 470263 h 470263"/>
              <a:gd name="connsiteX3" fmla="*/ 0 w 3396343"/>
              <a:gd name="connsiteY3" fmla="*/ 452846 h 470263"/>
              <a:gd name="connsiteX4" fmla="*/ 0 w 3396343"/>
              <a:gd name="connsiteY4" fmla="*/ 0 h 470263"/>
              <a:gd name="connsiteX0" fmla="*/ 0 w 3396343"/>
              <a:gd name="connsiteY0" fmla="*/ 0 h 452846"/>
              <a:gd name="connsiteX1" fmla="*/ 2891246 w 3396343"/>
              <a:gd name="connsiteY1" fmla="*/ 0 h 452846"/>
              <a:gd name="connsiteX2" fmla="*/ 3396343 w 3396343"/>
              <a:gd name="connsiteY2" fmla="*/ 452846 h 452846"/>
              <a:gd name="connsiteX3" fmla="*/ 0 w 3396343"/>
              <a:gd name="connsiteY3" fmla="*/ 452846 h 452846"/>
              <a:gd name="connsiteX4" fmla="*/ 0 w 3396343"/>
              <a:gd name="connsiteY4" fmla="*/ 0 h 452846"/>
              <a:gd name="connsiteX0" fmla="*/ 0 w 3396343"/>
              <a:gd name="connsiteY0" fmla="*/ 0 h 465546"/>
              <a:gd name="connsiteX1" fmla="*/ 2891246 w 3396343"/>
              <a:gd name="connsiteY1" fmla="*/ 0 h 465546"/>
              <a:gd name="connsiteX2" fmla="*/ 3396343 w 3396343"/>
              <a:gd name="connsiteY2" fmla="*/ 452846 h 465546"/>
              <a:gd name="connsiteX3" fmla="*/ 419100 w 3396343"/>
              <a:gd name="connsiteY3" fmla="*/ 465546 h 465546"/>
              <a:gd name="connsiteX4" fmla="*/ 0 w 3396343"/>
              <a:gd name="connsiteY4" fmla="*/ 0 h 465546"/>
              <a:gd name="connsiteX0" fmla="*/ 0 w 3396343"/>
              <a:gd name="connsiteY0" fmla="*/ 0 h 465546"/>
              <a:gd name="connsiteX1" fmla="*/ 2891246 w 3396343"/>
              <a:gd name="connsiteY1" fmla="*/ 0 h 465546"/>
              <a:gd name="connsiteX2" fmla="*/ 3396343 w 3396343"/>
              <a:gd name="connsiteY2" fmla="*/ 452846 h 465546"/>
              <a:gd name="connsiteX3" fmla="*/ 438150 w 3396343"/>
              <a:gd name="connsiteY3" fmla="*/ 465546 h 465546"/>
              <a:gd name="connsiteX4" fmla="*/ 0 w 3396343"/>
              <a:gd name="connsiteY4" fmla="*/ 0 h 465546"/>
              <a:gd name="connsiteX0" fmla="*/ 0 w 3396343"/>
              <a:gd name="connsiteY0" fmla="*/ 0 h 465546"/>
              <a:gd name="connsiteX1" fmla="*/ 2891246 w 3396343"/>
              <a:gd name="connsiteY1" fmla="*/ 0 h 465546"/>
              <a:gd name="connsiteX2" fmla="*/ 3396343 w 3396343"/>
              <a:gd name="connsiteY2" fmla="*/ 452846 h 465546"/>
              <a:gd name="connsiteX3" fmla="*/ 450850 w 3396343"/>
              <a:gd name="connsiteY3" fmla="*/ 465546 h 465546"/>
              <a:gd name="connsiteX4" fmla="*/ 0 w 3396343"/>
              <a:gd name="connsiteY4" fmla="*/ 0 h 465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343" h="465546">
                <a:moveTo>
                  <a:pt x="0" y="0"/>
                </a:moveTo>
                <a:lnTo>
                  <a:pt x="2891246" y="0"/>
                </a:lnTo>
                <a:lnTo>
                  <a:pt x="3396343" y="452846"/>
                </a:lnTo>
                <a:lnTo>
                  <a:pt x="450850" y="465546"/>
                </a:lnTo>
                <a:lnTo>
                  <a:pt x="0" y="0"/>
                </a:lnTo>
                <a:close/>
              </a:path>
            </a:pathLst>
          </a:custGeom>
          <a:solidFill>
            <a:srgbClr val="195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400" b="1" dirty="0">
                <a:solidFill>
                  <a:schemeClr val="accent4">
                    <a:lumMod val="20000"/>
                    <a:lumOff val="80000"/>
                  </a:schemeClr>
                </a:solidFill>
                <a:effectLst>
                  <a:outerShdw blurRad="38100" dist="38100" dir="2700000" algn="tl">
                    <a:srgbClr val="000000">
                      <a:alpha val="43137"/>
                    </a:srgbClr>
                  </a:outerShdw>
                </a:effectLst>
                <a:ea typeface="Calibri"/>
                <a:cs typeface="Calibri"/>
                <a:sym typeface="Calibri"/>
              </a:rPr>
              <a:t>Especializado</a:t>
            </a:r>
          </a:p>
        </p:txBody>
      </p:sp>
      <p:sp>
        <p:nvSpPr>
          <p:cNvPr id="6" name="Rectángulo 5">
            <a:extLst>
              <a:ext uri="{FF2B5EF4-FFF2-40B4-BE49-F238E27FC236}">
                <a16:creationId xmlns:a16="http://schemas.microsoft.com/office/drawing/2014/main" id="{24E17ABB-8E71-466F-AFA7-DAD7154E41C3}"/>
              </a:ext>
            </a:extLst>
          </p:cNvPr>
          <p:cNvSpPr/>
          <p:nvPr/>
        </p:nvSpPr>
        <p:spPr>
          <a:xfrm>
            <a:off x="1537997" y="1197620"/>
            <a:ext cx="10654003" cy="5139869"/>
          </a:xfrm>
          <a:prstGeom prst="rect">
            <a:avLst/>
          </a:prstGeom>
          <a:solidFill>
            <a:schemeClr val="bg1"/>
          </a:solidFill>
        </p:spPr>
        <p:txBody>
          <a:bodyPr wrap="square">
            <a:spAutoFit/>
          </a:bodyPr>
          <a:lstStyle/>
          <a:p>
            <a:pPr algn="ctr"/>
            <a:r>
              <a:rPr lang="es-CO" sz="3200" b="1" dirty="0" err="1">
                <a:cs typeface="Arial" panose="020B0604020202020204" pitchFamily="34" charset="0"/>
              </a:rPr>
              <a:t>OpenCV</a:t>
            </a:r>
            <a:endParaRPr lang="es-CO" sz="3200" b="1" dirty="0">
              <a:cs typeface="Arial" panose="020B0604020202020204" pitchFamily="34" charset="0"/>
            </a:endParaRPr>
          </a:p>
          <a:p>
            <a:pPr algn="ctr"/>
            <a:endParaRPr lang="es-CO" sz="3200" b="1" dirty="0">
              <a:cs typeface="Arial" panose="020B0604020202020204" pitchFamily="34" charset="0"/>
            </a:endParaRPr>
          </a:p>
          <a:p>
            <a:r>
              <a:rPr lang="es-CO" sz="2400" b="1" dirty="0"/>
              <a:t>Historia</a:t>
            </a:r>
          </a:p>
          <a:p>
            <a:r>
              <a:rPr lang="es-ES" sz="2400" dirty="0"/>
              <a:t>• Librería desarrollada inicialmente por Intel en 1999</a:t>
            </a:r>
          </a:p>
          <a:p>
            <a:r>
              <a:rPr lang="es-ES" sz="2400" dirty="0"/>
              <a:t>• Mantenido en la actualidad por la empresa de </a:t>
            </a:r>
            <a:r>
              <a:rPr lang="es-CO" sz="2400" dirty="0"/>
              <a:t>robótica </a:t>
            </a:r>
            <a:r>
              <a:rPr lang="es-CO" sz="2400" dirty="0" err="1"/>
              <a:t>Willow</a:t>
            </a:r>
            <a:r>
              <a:rPr lang="es-CO" sz="2400" dirty="0"/>
              <a:t> </a:t>
            </a:r>
            <a:r>
              <a:rPr lang="es-CO" sz="2400" dirty="0" err="1"/>
              <a:t>Garage</a:t>
            </a:r>
            <a:endParaRPr lang="es-CO" sz="2400" dirty="0"/>
          </a:p>
          <a:p>
            <a:endParaRPr lang="es-CO" sz="2400" dirty="0"/>
          </a:p>
          <a:p>
            <a:r>
              <a:rPr lang="es-CO" sz="2400" b="1" dirty="0"/>
              <a:t>Características principales</a:t>
            </a:r>
          </a:p>
          <a:p>
            <a:pPr marL="285750" indent="-285750">
              <a:buFont typeface="Arial" panose="020B0604020202020204" pitchFamily="34" charset="0"/>
              <a:buChar char="•"/>
            </a:pPr>
            <a:r>
              <a:rPr lang="es-ES" sz="2400" dirty="0"/>
              <a:t>Proporciona una librería open </a:t>
            </a:r>
            <a:r>
              <a:rPr lang="es-ES" sz="2400" dirty="0" err="1"/>
              <a:t>source</a:t>
            </a:r>
            <a:r>
              <a:rPr lang="es-ES" sz="2400" dirty="0"/>
              <a:t> bien testeada y optimizada para procesamiento de imagen, visión y </a:t>
            </a:r>
            <a:r>
              <a:rPr lang="es-CO" sz="2400" dirty="0"/>
              <a:t>operaciones geométricas</a:t>
            </a:r>
          </a:p>
          <a:p>
            <a:pPr marL="285750" indent="-285750">
              <a:buFont typeface="Arial" panose="020B0604020202020204" pitchFamily="34" charset="0"/>
              <a:buChar char="•"/>
            </a:pPr>
            <a:r>
              <a:rPr lang="es-ES" sz="2400" dirty="0"/>
              <a:t>Escrita en C, asegurándose que la implementación es </a:t>
            </a:r>
            <a:r>
              <a:rPr lang="es-CO" sz="2400" dirty="0"/>
              <a:t>rápida y portable</a:t>
            </a:r>
          </a:p>
          <a:p>
            <a:pPr marL="285750" indent="-285750">
              <a:buFont typeface="Arial" panose="020B0604020202020204" pitchFamily="34" charset="0"/>
              <a:buChar char="•"/>
            </a:pPr>
            <a:r>
              <a:rPr lang="es-CO" sz="2400" dirty="0"/>
              <a:t>Compilado para múltiples plataformas, incluyendo plataformas embebidas y </a:t>
            </a:r>
            <a:r>
              <a:rPr lang="es-CO" sz="2400" dirty="0" err="1"/>
              <a:t>GPUs</a:t>
            </a:r>
            <a:endParaRPr lang="es-CO" sz="2400" dirty="0"/>
          </a:p>
          <a:p>
            <a:pPr marL="285750" indent="-285750">
              <a:buFont typeface="Arial" panose="020B0604020202020204" pitchFamily="34" charset="0"/>
              <a:buChar char="•"/>
            </a:pPr>
            <a:r>
              <a:rPr lang="es-ES" sz="2400" dirty="0" err="1"/>
              <a:t>Wrappers</a:t>
            </a:r>
            <a:r>
              <a:rPr lang="es-ES" sz="2400" dirty="0"/>
              <a:t> para distintos lenguajes, incluyendo Python y C++</a:t>
            </a:r>
          </a:p>
          <a:p>
            <a:endParaRPr lang="es-ES" sz="2400" dirty="0"/>
          </a:p>
        </p:txBody>
      </p:sp>
      <p:pic>
        <p:nvPicPr>
          <p:cNvPr id="4098" name="Picture 2" descr="OpenCV, Instalación en Python y ejemplos básicos">
            <a:extLst>
              <a:ext uri="{FF2B5EF4-FFF2-40B4-BE49-F238E27FC236}">
                <a16:creationId xmlns:a16="http://schemas.microsoft.com/office/drawing/2014/main" id="{D13EF929-2823-432E-A4B3-CD01FF5202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29700" y="1135849"/>
            <a:ext cx="3086100" cy="1851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76449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D1087DF4-FFD8-49D8-B516-E6CD287AE296}"/>
              </a:ext>
            </a:extLst>
          </p:cNvPr>
          <p:cNvSpPr txBox="1"/>
          <p:nvPr/>
        </p:nvSpPr>
        <p:spPr>
          <a:xfrm>
            <a:off x="1614197" y="475862"/>
            <a:ext cx="7415503" cy="584775"/>
          </a:xfrm>
          <a:prstGeom prst="rect">
            <a:avLst/>
          </a:prstGeom>
          <a:noFill/>
        </p:spPr>
        <p:txBody>
          <a:bodyPr wrap="square" rtlCol="0">
            <a:spAutoFit/>
          </a:bodyPr>
          <a:lstStyle/>
          <a:p>
            <a:r>
              <a:rPr lang="es-ES" sz="3200" b="1" dirty="0">
                <a:solidFill>
                  <a:srgbClr val="FFC000"/>
                </a:solidFill>
                <a:effectLst>
                  <a:outerShdw blurRad="38100" dist="38100" dir="2700000" algn="tl">
                    <a:srgbClr val="000000">
                      <a:alpha val="43137"/>
                    </a:srgbClr>
                  </a:outerShdw>
                </a:effectLst>
              </a:rPr>
              <a:t>Software que vamos a necesitar</a:t>
            </a:r>
          </a:p>
        </p:txBody>
      </p:sp>
      <p:sp>
        <p:nvSpPr>
          <p:cNvPr id="5" name="Rectángulo 7">
            <a:extLst>
              <a:ext uri="{FF2B5EF4-FFF2-40B4-BE49-F238E27FC236}">
                <a16:creationId xmlns:a16="http://schemas.microsoft.com/office/drawing/2014/main" id="{B4F5AA94-3B65-46FB-9ABD-7A13BC467344}"/>
              </a:ext>
            </a:extLst>
          </p:cNvPr>
          <p:cNvSpPr/>
          <p:nvPr/>
        </p:nvSpPr>
        <p:spPr>
          <a:xfrm>
            <a:off x="8467810" y="670303"/>
            <a:ext cx="3724190" cy="465546"/>
          </a:xfrm>
          <a:custGeom>
            <a:avLst/>
            <a:gdLst>
              <a:gd name="connsiteX0" fmla="*/ 0 w 2891246"/>
              <a:gd name="connsiteY0" fmla="*/ 0 h 452846"/>
              <a:gd name="connsiteX1" fmla="*/ 2891246 w 2891246"/>
              <a:gd name="connsiteY1" fmla="*/ 0 h 452846"/>
              <a:gd name="connsiteX2" fmla="*/ 2891246 w 2891246"/>
              <a:gd name="connsiteY2" fmla="*/ 452846 h 452846"/>
              <a:gd name="connsiteX3" fmla="*/ 0 w 2891246"/>
              <a:gd name="connsiteY3" fmla="*/ 452846 h 452846"/>
              <a:gd name="connsiteX4" fmla="*/ 0 w 2891246"/>
              <a:gd name="connsiteY4" fmla="*/ 0 h 452846"/>
              <a:gd name="connsiteX0" fmla="*/ 0 w 3396343"/>
              <a:gd name="connsiteY0" fmla="*/ 0 h 470263"/>
              <a:gd name="connsiteX1" fmla="*/ 2891246 w 3396343"/>
              <a:gd name="connsiteY1" fmla="*/ 0 h 470263"/>
              <a:gd name="connsiteX2" fmla="*/ 3396343 w 3396343"/>
              <a:gd name="connsiteY2" fmla="*/ 470263 h 470263"/>
              <a:gd name="connsiteX3" fmla="*/ 0 w 3396343"/>
              <a:gd name="connsiteY3" fmla="*/ 452846 h 470263"/>
              <a:gd name="connsiteX4" fmla="*/ 0 w 3396343"/>
              <a:gd name="connsiteY4" fmla="*/ 0 h 470263"/>
              <a:gd name="connsiteX0" fmla="*/ 0 w 3396343"/>
              <a:gd name="connsiteY0" fmla="*/ 0 h 452846"/>
              <a:gd name="connsiteX1" fmla="*/ 2891246 w 3396343"/>
              <a:gd name="connsiteY1" fmla="*/ 0 h 452846"/>
              <a:gd name="connsiteX2" fmla="*/ 3396343 w 3396343"/>
              <a:gd name="connsiteY2" fmla="*/ 452846 h 452846"/>
              <a:gd name="connsiteX3" fmla="*/ 0 w 3396343"/>
              <a:gd name="connsiteY3" fmla="*/ 452846 h 452846"/>
              <a:gd name="connsiteX4" fmla="*/ 0 w 3396343"/>
              <a:gd name="connsiteY4" fmla="*/ 0 h 452846"/>
              <a:gd name="connsiteX0" fmla="*/ 0 w 3396343"/>
              <a:gd name="connsiteY0" fmla="*/ 0 h 465546"/>
              <a:gd name="connsiteX1" fmla="*/ 2891246 w 3396343"/>
              <a:gd name="connsiteY1" fmla="*/ 0 h 465546"/>
              <a:gd name="connsiteX2" fmla="*/ 3396343 w 3396343"/>
              <a:gd name="connsiteY2" fmla="*/ 452846 h 465546"/>
              <a:gd name="connsiteX3" fmla="*/ 419100 w 3396343"/>
              <a:gd name="connsiteY3" fmla="*/ 465546 h 465546"/>
              <a:gd name="connsiteX4" fmla="*/ 0 w 3396343"/>
              <a:gd name="connsiteY4" fmla="*/ 0 h 465546"/>
              <a:gd name="connsiteX0" fmla="*/ 0 w 3396343"/>
              <a:gd name="connsiteY0" fmla="*/ 0 h 465546"/>
              <a:gd name="connsiteX1" fmla="*/ 2891246 w 3396343"/>
              <a:gd name="connsiteY1" fmla="*/ 0 h 465546"/>
              <a:gd name="connsiteX2" fmla="*/ 3396343 w 3396343"/>
              <a:gd name="connsiteY2" fmla="*/ 452846 h 465546"/>
              <a:gd name="connsiteX3" fmla="*/ 438150 w 3396343"/>
              <a:gd name="connsiteY3" fmla="*/ 465546 h 465546"/>
              <a:gd name="connsiteX4" fmla="*/ 0 w 3396343"/>
              <a:gd name="connsiteY4" fmla="*/ 0 h 465546"/>
              <a:gd name="connsiteX0" fmla="*/ 0 w 3396343"/>
              <a:gd name="connsiteY0" fmla="*/ 0 h 465546"/>
              <a:gd name="connsiteX1" fmla="*/ 2891246 w 3396343"/>
              <a:gd name="connsiteY1" fmla="*/ 0 h 465546"/>
              <a:gd name="connsiteX2" fmla="*/ 3396343 w 3396343"/>
              <a:gd name="connsiteY2" fmla="*/ 452846 h 465546"/>
              <a:gd name="connsiteX3" fmla="*/ 450850 w 3396343"/>
              <a:gd name="connsiteY3" fmla="*/ 465546 h 465546"/>
              <a:gd name="connsiteX4" fmla="*/ 0 w 3396343"/>
              <a:gd name="connsiteY4" fmla="*/ 0 h 465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343" h="465546">
                <a:moveTo>
                  <a:pt x="0" y="0"/>
                </a:moveTo>
                <a:lnTo>
                  <a:pt x="2891246" y="0"/>
                </a:lnTo>
                <a:lnTo>
                  <a:pt x="3396343" y="452846"/>
                </a:lnTo>
                <a:lnTo>
                  <a:pt x="450850" y="465546"/>
                </a:lnTo>
                <a:lnTo>
                  <a:pt x="0" y="0"/>
                </a:lnTo>
                <a:close/>
              </a:path>
            </a:pathLst>
          </a:custGeom>
          <a:solidFill>
            <a:srgbClr val="195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400" b="1" dirty="0">
                <a:solidFill>
                  <a:schemeClr val="accent4">
                    <a:lumMod val="20000"/>
                    <a:lumOff val="80000"/>
                  </a:schemeClr>
                </a:solidFill>
                <a:effectLst>
                  <a:outerShdw blurRad="38100" dist="38100" dir="2700000" algn="tl">
                    <a:srgbClr val="000000">
                      <a:alpha val="43137"/>
                    </a:srgbClr>
                  </a:outerShdw>
                </a:effectLst>
                <a:ea typeface="Calibri"/>
                <a:cs typeface="Calibri"/>
                <a:sym typeface="Calibri"/>
              </a:rPr>
              <a:t>Especializado</a:t>
            </a:r>
          </a:p>
        </p:txBody>
      </p:sp>
      <p:sp>
        <p:nvSpPr>
          <p:cNvPr id="6" name="Rectángulo 5">
            <a:extLst>
              <a:ext uri="{FF2B5EF4-FFF2-40B4-BE49-F238E27FC236}">
                <a16:creationId xmlns:a16="http://schemas.microsoft.com/office/drawing/2014/main" id="{24E17ABB-8E71-466F-AFA7-DAD7154E41C3}"/>
              </a:ext>
            </a:extLst>
          </p:cNvPr>
          <p:cNvSpPr/>
          <p:nvPr/>
        </p:nvSpPr>
        <p:spPr>
          <a:xfrm>
            <a:off x="1162051" y="1197620"/>
            <a:ext cx="11029950" cy="4647426"/>
          </a:xfrm>
          <a:prstGeom prst="rect">
            <a:avLst/>
          </a:prstGeom>
          <a:solidFill>
            <a:schemeClr val="bg1"/>
          </a:solidFill>
        </p:spPr>
        <p:txBody>
          <a:bodyPr wrap="square">
            <a:spAutoFit/>
          </a:bodyPr>
          <a:lstStyle/>
          <a:p>
            <a:pPr algn="ctr"/>
            <a:r>
              <a:rPr lang="es-CO" sz="3200" b="1" dirty="0" err="1">
                <a:cs typeface="Arial" panose="020B0604020202020204" pitchFamily="34" charset="0"/>
              </a:rPr>
              <a:t>Tensorflow</a:t>
            </a:r>
            <a:endParaRPr lang="es-CO" sz="2400" b="1" dirty="0">
              <a:cs typeface="Arial" panose="020B0604020202020204" pitchFamily="34" charset="0"/>
            </a:endParaRPr>
          </a:p>
          <a:p>
            <a:pPr algn="ctr"/>
            <a:endParaRPr lang="es-CO" sz="2400" b="1" dirty="0">
              <a:cs typeface="Arial" panose="020B0604020202020204" pitchFamily="34" charset="0"/>
            </a:endParaRPr>
          </a:p>
          <a:p>
            <a:r>
              <a:rPr lang="es-CO" sz="2400" b="1" dirty="0"/>
              <a:t>Historia</a:t>
            </a:r>
          </a:p>
          <a:p>
            <a:r>
              <a:rPr lang="es-ES" sz="2400" dirty="0" err="1"/>
              <a:t>TensorFlow</a:t>
            </a:r>
            <a:r>
              <a:rPr lang="es-ES" sz="2400" dirty="0"/>
              <a:t> es el sistema de aprendizaje automático de segunda generación de Google </a:t>
            </a:r>
            <a:r>
              <a:rPr lang="es-ES" sz="2400" dirty="0" err="1"/>
              <a:t>Brain</a:t>
            </a:r>
            <a:r>
              <a:rPr lang="es-ES" sz="2400" dirty="0"/>
              <a:t>, liberado como software de código abierto en 9 de noviembre del 2015.</a:t>
            </a:r>
          </a:p>
          <a:p>
            <a:endParaRPr lang="es-ES" sz="2400" dirty="0"/>
          </a:p>
          <a:p>
            <a:r>
              <a:rPr lang="es-CO" sz="2400" b="1" dirty="0"/>
              <a:t>Características principales</a:t>
            </a:r>
          </a:p>
          <a:p>
            <a:pPr marL="285750" indent="-285750">
              <a:buFont typeface="Arial" panose="020B0604020202020204" pitchFamily="34" charset="0"/>
              <a:buChar char="•"/>
            </a:pPr>
            <a:r>
              <a:rPr lang="es-ES" sz="2400" dirty="0"/>
              <a:t>La API esta diseñada para Python, aunque hay acceso al lenguaje subyacente C++</a:t>
            </a:r>
          </a:p>
          <a:p>
            <a:pPr marL="285750" indent="-285750">
              <a:buFont typeface="Arial" panose="020B0604020202020204" pitchFamily="34" charset="0"/>
              <a:buChar char="•"/>
            </a:pPr>
            <a:r>
              <a:rPr lang="es-ES" sz="2400" dirty="0"/>
              <a:t>Puede funcionar en una sola </a:t>
            </a:r>
            <a:r>
              <a:rPr lang="es-ES" sz="2400" dirty="0" err="1"/>
              <a:t>CPUs</a:t>
            </a:r>
            <a:r>
              <a:rPr lang="es-ES" sz="2400" dirty="0"/>
              <a:t> o con </a:t>
            </a:r>
            <a:r>
              <a:rPr lang="es-ES" sz="2400" dirty="0" err="1"/>
              <a:t>GPUs</a:t>
            </a:r>
            <a:r>
              <a:rPr lang="es-ES" sz="2400" dirty="0"/>
              <a:t>, así como dispositivos móviles (</a:t>
            </a:r>
            <a:r>
              <a:rPr lang="es-ES" sz="2400" dirty="0" err="1"/>
              <a:t>tensorflow</a:t>
            </a:r>
            <a:r>
              <a:rPr lang="es-ES" sz="2400" dirty="0"/>
              <a:t> lite)</a:t>
            </a:r>
          </a:p>
          <a:p>
            <a:pPr marL="285750" indent="-285750">
              <a:buFont typeface="Arial" panose="020B0604020202020204" pitchFamily="34" charset="0"/>
              <a:buChar char="•"/>
            </a:pPr>
            <a:r>
              <a:rPr lang="es-ES" sz="2400" dirty="0"/>
              <a:t>Usada para diagnósticos médicos.</a:t>
            </a:r>
          </a:p>
          <a:p>
            <a:pPr marL="285750" indent="-285750">
              <a:buFont typeface="Arial" panose="020B0604020202020204" pitchFamily="34" charset="0"/>
              <a:buChar char="•"/>
            </a:pPr>
            <a:r>
              <a:rPr lang="es-ES" sz="2400" dirty="0"/>
              <a:t>Procesamiento de imágenes</a:t>
            </a:r>
          </a:p>
        </p:txBody>
      </p:sp>
      <p:pic>
        <p:nvPicPr>
          <p:cNvPr id="3074" name="Picture 2" descr="TensorFlow - Wikipedia, la enciclopedia libre">
            <a:extLst>
              <a:ext uri="{FF2B5EF4-FFF2-40B4-BE49-F238E27FC236}">
                <a16:creationId xmlns:a16="http://schemas.microsoft.com/office/drawing/2014/main" id="{CDF67BDA-3395-40BB-A851-10B2CFB05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14635" y="1236108"/>
            <a:ext cx="1634490" cy="1362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85184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D1087DF4-FFD8-49D8-B516-E6CD287AE296}"/>
              </a:ext>
            </a:extLst>
          </p:cNvPr>
          <p:cNvSpPr txBox="1"/>
          <p:nvPr/>
        </p:nvSpPr>
        <p:spPr>
          <a:xfrm>
            <a:off x="1614197" y="475862"/>
            <a:ext cx="7415503" cy="584775"/>
          </a:xfrm>
          <a:prstGeom prst="rect">
            <a:avLst/>
          </a:prstGeom>
          <a:noFill/>
        </p:spPr>
        <p:txBody>
          <a:bodyPr wrap="square" rtlCol="0">
            <a:spAutoFit/>
          </a:bodyPr>
          <a:lstStyle/>
          <a:p>
            <a:r>
              <a:rPr lang="es-ES" sz="3200" b="1" dirty="0">
                <a:solidFill>
                  <a:srgbClr val="FFC000"/>
                </a:solidFill>
                <a:effectLst>
                  <a:outerShdw blurRad="38100" dist="38100" dir="2700000" algn="tl">
                    <a:srgbClr val="000000">
                      <a:alpha val="43137"/>
                    </a:srgbClr>
                  </a:outerShdw>
                </a:effectLst>
              </a:rPr>
              <a:t>Software que vamos a necesitar</a:t>
            </a:r>
          </a:p>
        </p:txBody>
      </p:sp>
      <p:sp>
        <p:nvSpPr>
          <p:cNvPr id="5" name="Rectángulo 7">
            <a:extLst>
              <a:ext uri="{FF2B5EF4-FFF2-40B4-BE49-F238E27FC236}">
                <a16:creationId xmlns:a16="http://schemas.microsoft.com/office/drawing/2014/main" id="{B4F5AA94-3B65-46FB-9ABD-7A13BC467344}"/>
              </a:ext>
            </a:extLst>
          </p:cNvPr>
          <p:cNvSpPr/>
          <p:nvPr/>
        </p:nvSpPr>
        <p:spPr>
          <a:xfrm>
            <a:off x="8467810" y="670303"/>
            <a:ext cx="3724190" cy="465546"/>
          </a:xfrm>
          <a:custGeom>
            <a:avLst/>
            <a:gdLst>
              <a:gd name="connsiteX0" fmla="*/ 0 w 2891246"/>
              <a:gd name="connsiteY0" fmla="*/ 0 h 452846"/>
              <a:gd name="connsiteX1" fmla="*/ 2891246 w 2891246"/>
              <a:gd name="connsiteY1" fmla="*/ 0 h 452846"/>
              <a:gd name="connsiteX2" fmla="*/ 2891246 w 2891246"/>
              <a:gd name="connsiteY2" fmla="*/ 452846 h 452846"/>
              <a:gd name="connsiteX3" fmla="*/ 0 w 2891246"/>
              <a:gd name="connsiteY3" fmla="*/ 452846 h 452846"/>
              <a:gd name="connsiteX4" fmla="*/ 0 w 2891246"/>
              <a:gd name="connsiteY4" fmla="*/ 0 h 452846"/>
              <a:gd name="connsiteX0" fmla="*/ 0 w 3396343"/>
              <a:gd name="connsiteY0" fmla="*/ 0 h 470263"/>
              <a:gd name="connsiteX1" fmla="*/ 2891246 w 3396343"/>
              <a:gd name="connsiteY1" fmla="*/ 0 h 470263"/>
              <a:gd name="connsiteX2" fmla="*/ 3396343 w 3396343"/>
              <a:gd name="connsiteY2" fmla="*/ 470263 h 470263"/>
              <a:gd name="connsiteX3" fmla="*/ 0 w 3396343"/>
              <a:gd name="connsiteY3" fmla="*/ 452846 h 470263"/>
              <a:gd name="connsiteX4" fmla="*/ 0 w 3396343"/>
              <a:gd name="connsiteY4" fmla="*/ 0 h 470263"/>
              <a:gd name="connsiteX0" fmla="*/ 0 w 3396343"/>
              <a:gd name="connsiteY0" fmla="*/ 0 h 452846"/>
              <a:gd name="connsiteX1" fmla="*/ 2891246 w 3396343"/>
              <a:gd name="connsiteY1" fmla="*/ 0 h 452846"/>
              <a:gd name="connsiteX2" fmla="*/ 3396343 w 3396343"/>
              <a:gd name="connsiteY2" fmla="*/ 452846 h 452846"/>
              <a:gd name="connsiteX3" fmla="*/ 0 w 3396343"/>
              <a:gd name="connsiteY3" fmla="*/ 452846 h 452846"/>
              <a:gd name="connsiteX4" fmla="*/ 0 w 3396343"/>
              <a:gd name="connsiteY4" fmla="*/ 0 h 452846"/>
              <a:gd name="connsiteX0" fmla="*/ 0 w 3396343"/>
              <a:gd name="connsiteY0" fmla="*/ 0 h 465546"/>
              <a:gd name="connsiteX1" fmla="*/ 2891246 w 3396343"/>
              <a:gd name="connsiteY1" fmla="*/ 0 h 465546"/>
              <a:gd name="connsiteX2" fmla="*/ 3396343 w 3396343"/>
              <a:gd name="connsiteY2" fmla="*/ 452846 h 465546"/>
              <a:gd name="connsiteX3" fmla="*/ 419100 w 3396343"/>
              <a:gd name="connsiteY3" fmla="*/ 465546 h 465546"/>
              <a:gd name="connsiteX4" fmla="*/ 0 w 3396343"/>
              <a:gd name="connsiteY4" fmla="*/ 0 h 465546"/>
              <a:gd name="connsiteX0" fmla="*/ 0 w 3396343"/>
              <a:gd name="connsiteY0" fmla="*/ 0 h 465546"/>
              <a:gd name="connsiteX1" fmla="*/ 2891246 w 3396343"/>
              <a:gd name="connsiteY1" fmla="*/ 0 h 465546"/>
              <a:gd name="connsiteX2" fmla="*/ 3396343 w 3396343"/>
              <a:gd name="connsiteY2" fmla="*/ 452846 h 465546"/>
              <a:gd name="connsiteX3" fmla="*/ 438150 w 3396343"/>
              <a:gd name="connsiteY3" fmla="*/ 465546 h 465546"/>
              <a:gd name="connsiteX4" fmla="*/ 0 w 3396343"/>
              <a:gd name="connsiteY4" fmla="*/ 0 h 465546"/>
              <a:gd name="connsiteX0" fmla="*/ 0 w 3396343"/>
              <a:gd name="connsiteY0" fmla="*/ 0 h 465546"/>
              <a:gd name="connsiteX1" fmla="*/ 2891246 w 3396343"/>
              <a:gd name="connsiteY1" fmla="*/ 0 h 465546"/>
              <a:gd name="connsiteX2" fmla="*/ 3396343 w 3396343"/>
              <a:gd name="connsiteY2" fmla="*/ 452846 h 465546"/>
              <a:gd name="connsiteX3" fmla="*/ 450850 w 3396343"/>
              <a:gd name="connsiteY3" fmla="*/ 465546 h 465546"/>
              <a:gd name="connsiteX4" fmla="*/ 0 w 3396343"/>
              <a:gd name="connsiteY4" fmla="*/ 0 h 465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343" h="465546">
                <a:moveTo>
                  <a:pt x="0" y="0"/>
                </a:moveTo>
                <a:lnTo>
                  <a:pt x="2891246" y="0"/>
                </a:lnTo>
                <a:lnTo>
                  <a:pt x="3396343" y="452846"/>
                </a:lnTo>
                <a:lnTo>
                  <a:pt x="450850" y="465546"/>
                </a:lnTo>
                <a:lnTo>
                  <a:pt x="0" y="0"/>
                </a:lnTo>
                <a:close/>
              </a:path>
            </a:pathLst>
          </a:custGeom>
          <a:solidFill>
            <a:srgbClr val="1951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400" b="1" dirty="0">
                <a:solidFill>
                  <a:schemeClr val="accent4">
                    <a:lumMod val="20000"/>
                    <a:lumOff val="80000"/>
                  </a:schemeClr>
                </a:solidFill>
                <a:effectLst>
                  <a:outerShdw blurRad="38100" dist="38100" dir="2700000" algn="tl">
                    <a:srgbClr val="000000">
                      <a:alpha val="43137"/>
                    </a:srgbClr>
                  </a:outerShdw>
                </a:effectLst>
                <a:ea typeface="Calibri"/>
                <a:cs typeface="Calibri"/>
                <a:sym typeface="Calibri"/>
              </a:rPr>
              <a:t>Especializado</a:t>
            </a:r>
          </a:p>
        </p:txBody>
      </p:sp>
      <p:sp>
        <p:nvSpPr>
          <p:cNvPr id="6" name="Rectángulo 5">
            <a:extLst>
              <a:ext uri="{FF2B5EF4-FFF2-40B4-BE49-F238E27FC236}">
                <a16:creationId xmlns:a16="http://schemas.microsoft.com/office/drawing/2014/main" id="{24E17ABB-8E71-466F-AFA7-DAD7154E41C3}"/>
              </a:ext>
            </a:extLst>
          </p:cNvPr>
          <p:cNvSpPr/>
          <p:nvPr/>
        </p:nvSpPr>
        <p:spPr>
          <a:xfrm>
            <a:off x="1162051" y="1197620"/>
            <a:ext cx="11029950" cy="1323439"/>
          </a:xfrm>
          <a:prstGeom prst="rect">
            <a:avLst/>
          </a:prstGeom>
          <a:solidFill>
            <a:schemeClr val="bg1"/>
          </a:solidFill>
        </p:spPr>
        <p:txBody>
          <a:bodyPr wrap="square">
            <a:spAutoFit/>
          </a:bodyPr>
          <a:lstStyle/>
          <a:p>
            <a:pPr algn="ctr"/>
            <a:r>
              <a:rPr lang="es-CO" sz="3200" b="1" dirty="0" err="1">
                <a:cs typeface="Arial" panose="020B0604020202020204" pitchFamily="34" charset="0"/>
              </a:rPr>
              <a:t>Tensorflow</a:t>
            </a:r>
            <a:endParaRPr lang="es-CO" sz="2400" b="1" dirty="0">
              <a:cs typeface="Arial" panose="020B0604020202020204" pitchFamily="34" charset="0"/>
            </a:endParaRPr>
          </a:p>
          <a:p>
            <a:pPr algn="ctr"/>
            <a:r>
              <a:rPr lang="es-CO" sz="2400" dirty="0">
                <a:hlinkClick r:id="rId3"/>
              </a:rPr>
              <a:t>https://deepdreamgenerator.com/</a:t>
            </a:r>
            <a:endParaRPr lang="es-ES" sz="2400" dirty="0"/>
          </a:p>
          <a:p>
            <a:pPr algn="ctr"/>
            <a:endParaRPr lang="es-CO" sz="2400" b="1" dirty="0">
              <a:cs typeface="Arial" panose="020B0604020202020204" pitchFamily="34" charset="0"/>
            </a:endParaRPr>
          </a:p>
        </p:txBody>
      </p:sp>
      <p:pic>
        <p:nvPicPr>
          <p:cNvPr id="3074" name="Picture 2" descr="TensorFlow - Wikipedia, la enciclopedia libre">
            <a:extLst>
              <a:ext uri="{FF2B5EF4-FFF2-40B4-BE49-F238E27FC236}">
                <a16:creationId xmlns:a16="http://schemas.microsoft.com/office/drawing/2014/main" id="{CDF67BDA-3395-40BB-A851-10B2CFB05A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14635" y="1236108"/>
            <a:ext cx="1634490" cy="1362075"/>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BA41CC8C-BF3D-4C19-8A37-B345CD3C3B03}"/>
              </a:ext>
            </a:extLst>
          </p:cNvPr>
          <p:cNvSpPr/>
          <p:nvPr/>
        </p:nvSpPr>
        <p:spPr>
          <a:xfrm>
            <a:off x="1123950" y="6488668"/>
            <a:ext cx="9944099" cy="307777"/>
          </a:xfrm>
          <a:prstGeom prst="rect">
            <a:avLst/>
          </a:prstGeom>
        </p:spPr>
        <p:txBody>
          <a:bodyPr wrap="square">
            <a:spAutoFit/>
          </a:bodyPr>
          <a:lstStyle/>
          <a:p>
            <a:r>
              <a:rPr lang="es-CO" sz="1400" i="1" dirty="0">
                <a:hlinkClick r:id="rId5"/>
              </a:rPr>
              <a:t>https://edoc.hu-berlin.de/bitstream/handle/18452/19403/Spratt%20-%20final.pdf</a:t>
            </a:r>
            <a:endParaRPr lang="es-CO" sz="1400" i="1" dirty="0"/>
          </a:p>
        </p:txBody>
      </p:sp>
      <p:sp>
        <p:nvSpPr>
          <p:cNvPr id="8" name="Rectángulo 7">
            <a:extLst>
              <a:ext uri="{FF2B5EF4-FFF2-40B4-BE49-F238E27FC236}">
                <a16:creationId xmlns:a16="http://schemas.microsoft.com/office/drawing/2014/main" id="{5DB8A814-233A-4AC3-ADD0-DD9F0790712F}"/>
              </a:ext>
            </a:extLst>
          </p:cNvPr>
          <p:cNvSpPr/>
          <p:nvPr/>
        </p:nvSpPr>
        <p:spPr>
          <a:xfrm>
            <a:off x="7058349" y="2886135"/>
            <a:ext cx="5224462" cy="2308324"/>
          </a:xfrm>
          <a:prstGeom prst="rect">
            <a:avLst/>
          </a:prstGeom>
        </p:spPr>
        <p:txBody>
          <a:bodyPr wrap="square">
            <a:spAutoFit/>
          </a:bodyPr>
          <a:lstStyle/>
          <a:p>
            <a:r>
              <a:rPr lang="es-ES" dirty="0"/>
              <a:t>Se trata de un programa de visión artificial creado por el ingeniero de Google Alexander </a:t>
            </a:r>
            <a:r>
              <a:rPr lang="es-ES" dirty="0" err="1"/>
              <a:t>Mordvintsev</a:t>
            </a:r>
            <a:r>
              <a:rPr lang="es-ES" dirty="0"/>
              <a:t>, que utiliza DEEP LEARNING con una red neuronal </a:t>
            </a:r>
            <a:r>
              <a:rPr lang="es-ES" dirty="0" err="1"/>
              <a:t>convolucional</a:t>
            </a:r>
            <a:r>
              <a:rPr lang="es-ES" dirty="0"/>
              <a:t> (CNN) para encontrar y mejorar patrones en imágenes mediante pareidolia algorítmica, creando así una apariencia alucinógena, similar a un sueño, creando imágenes deliberadamente </a:t>
            </a:r>
            <a:r>
              <a:rPr lang="es-ES" dirty="0" err="1"/>
              <a:t>sobreprocesadas</a:t>
            </a:r>
            <a:endParaRPr lang="es-CO" dirty="0"/>
          </a:p>
        </p:txBody>
      </p:sp>
      <p:pic>
        <p:nvPicPr>
          <p:cNvPr id="9" name="Imagen 8">
            <a:extLst>
              <a:ext uri="{FF2B5EF4-FFF2-40B4-BE49-F238E27FC236}">
                <a16:creationId xmlns:a16="http://schemas.microsoft.com/office/drawing/2014/main" id="{8163A3A6-6371-4267-BF9F-419915BA8034}"/>
              </a:ext>
            </a:extLst>
          </p:cNvPr>
          <p:cNvPicPr>
            <a:picLocks noChangeAspect="1"/>
          </p:cNvPicPr>
          <p:nvPr/>
        </p:nvPicPr>
        <p:blipFill>
          <a:blip r:embed="rId6"/>
          <a:stretch>
            <a:fillRect/>
          </a:stretch>
        </p:blipFill>
        <p:spPr>
          <a:xfrm>
            <a:off x="1327722" y="2658042"/>
            <a:ext cx="5730627" cy="3043684"/>
          </a:xfrm>
          <a:prstGeom prst="rect">
            <a:avLst/>
          </a:prstGeom>
        </p:spPr>
      </p:pic>
    </p:spTree>
    <p:extLst>
      <p:ext uri="{BB962C8B-B14F-4D97-AF65-F5344CB8AC3E}">
        <p14:creationId xmlns:p14="http://schemas.microsoft.com/office/powerpoint/2010/main" val="2628158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29908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0905C87D-E14D-44B8-8BF6-0AE0B9316691}"/>
              </a:ext>
            </a:extLst>
          </p:cNvPr>
          <p:cNvSpPr txBox="1"/>
          <p:nvPr/>
        </p:nvSpPr>
        <p:spPr>
          <a:xfrm>
            <a:off x="3400935" y="363894"/>
            <a:ext cx="5390130" cy="1323439"/>
          </a:xfrm>
          <a:prstGeom prst="rect">
            <a:avLst/>
          </a:prstGeom>
          <a:noFill/>
        </p:spPr>
        <p:txBody>
          <a:bodyPr wrap="none" rtlCol="0">
            <a:spAutoFit/>
          </a:bodyPr>
          <a:lstStyle/>
          <a:p>
            <a:r>
              <a:rPr lang="es-ES" sz="8000" b="1" u="sng" dirty="0">
                <a:solidFill>
                  <a:srgbClr val="99151A"/>
                </a:solidFill>
                <a:effectLst>
                  <a:outerShdw blurRad="38100" dist="38100" dir="2700000" algn="tl">
                    <a:srgbClr val="000000">
                      <a:alpha val="43137"/>
                    </a:srgbClr>
                  </a:outerShdw>
                </a:effectLst>
              </a:rPr>
              <a:t>CONTENIDO</a:t>
            </a:r>
            <a:endParaRPr lang="es-CO" sz="8000" b="1" u="sng" dirty="0">
              <a:solidFill>
                <a:srgbClr val="99151A"/>
              </a:solidFill>
              <a:effectLst>
                <a:outerShdw blurRad="38100" dist="38100" dir="2700000" algn="tl">
                  <a:srgbClr val="000000">
                    <a:alpha val="43137"/>
                  </a:srgbClr>
                </a:outerShdw>
              </a:effectLst>
            </a:endParaRPr>
          </a:p>
        </p:txBody>
      </p:sp>
      <p:sp>
        <p:nvSpPr>
          <p:cNvPr id="3" name="CuadroTexto 2">
            <a:extLst>
              <a:ext uri="{FF2B5EF4-FFF2-40B4-BE49-F238E27FC236}">
                <a16:creationId xmlns:a16="http://schemas.microsoft.com/office/drawing/2014/main" id="{CACEA06D-0D15-4A79-8A32-9F811764172A}"/>
              </a:ext>
            </a:extLst>
          </p:cNvPr>
          <p:cNvSpPr txBox="1"/>
          <p:nvPr/>
        </p:nvSpPr>
        <p:spPr>
          <a:xfrm>
            <a:off x="1844511" y="1846241"/>
            <a:ext cx="8502978" cy="3970318"/>
          </a:xfrm>
          <a:prstGeom prst="rect">
            <a:avLst/>
          </a:prstGeom>
          <a:noFill/>
        </p:spPr>
        <p:txBody>
          <a:bodyPr wrap="square" rtlCol="0">
            <a:spAutoFit/>
          </a:bodyPr>
          <a:lstStyle/>
          <a:p>
            <a:pPr marL="285750" lvl="0" indent="-285750">
              <a:buClr>
                <a:schemeClr val="dk1"/>
              </a:buClr>
              <a:buSzPts val="1800"/>
              <a:buFont typeface="Arial"/>
              <a:buChar char="•"/>
            </a:pPr>
            <a:r>
              <a:rPr lang="es-ES" sz="2800" dirty="0">
                <a:solidFill>
                  <a:schemeClr val="dk1"/>
                </a:solidFill>
                <a:latin typeface="Arial" panose="020B0604020202020204" pitchFamily="34" charset="0"/>
                <a:ea typeface="Calibri"/>
                <a:cs typeface="Arial" panose="020B0604020202020204" pitchFamily="34" charset="0"/>
                <a:sym typeface="Calibri"/>
              </a:rPr>
              <a:t>Sentido de la visión en humanos</a:t>
            </a:r>
            <a:endParaRPr lang="es-ES" sz="2800" dirty="0">
              <a:latin typeface="Arial" panose="020B0604020202020204" pitchFamily="34" charset="0"/>
              <a:cs typeface="Arial" panose="020B0604020202020204" pitchFamily="34" charset="0"/>
            </a:endParaRPr>
          </a:p>
          <a:p>
            <a:pPr marL="742950" lvl="1" indent="-285750">
              <a:buClr>
                <a:schemeClr val="dk1"/>
              </a:buClr>
              <a:buSzPts val="1800"/>
              <a:buFont typeface="Arial"/>
              <a:buChar char="•"/>
            </a:pPr>
            <a:r>
              <a:rPr lang="es-ES" sz="2800" dirty="0">
                <a:solidFill>
                  <a:schemeClr val="dk1"/>
                </a:solidFill>
                <a:latin typeface="Arial" panose="020B0604020202020204" pitchFamily="34" charset="0"/>
                <a:ea typeface="Calibri"/>
                <a:cs typeface="Arial" panose="020B0604020202020204" pitchFamily="34" charset="0"/>
                <a:sym typeface="Calibri"/>
              </a:rPr>
              <a:t>Lóbulo occipital</a:t>
            </a:r>
            <a:endParaRPr lang="es-ES" sz="2800" b="1" dirty="0">
              <a:solidFill>
                <a:schemeClr val="dk1"/>
              </a:solidFill>
              <a:latin typeface="Arial" panose="020B0604020202020204" pitchFamily="34" charset="0"/>
              <a:ea typeface="Calibri"/>
              <a:cs typeface="Arial" panose="020B0604020202020204" pitchFamily="34" charset="0"/>
              <a:sym typeface="Calibri"/>
            </a:endParaRPr>
          </a:p>
          <a:p>
            <a:pPr marL="742950" lvl="1" indent="-285750">
              <a:buClr>
                <a:schemeClr val="dk1"/>
              </a:buClr>
              <a:buSzPts val="1800"/>
              <a:buFont typeface="Arial"/>
              <a:buChar char="•"/>
            </a:pPr>
            <a:r>
              <a:rPr lang="es-ES" sz="2800" dirty="0">
                <a:solidFill>
                  <a:schemeClr val="dk1"/>
                </a:solidFill>
                <a:latin typeface="Arial" panose="020B0604020202020204" pitchFamily="34" charset="0"/>
                <a:ea typeface="Calibri"/>
                <a:cs typeface="Arial" panose="020B0604020202020204" pitchFamily="34" charset="0"/>
                <a:sym typeface="Calibri"/>
              </a:rPr>
              <a:t>Corteza visual</a:t>
            </a:r>
            <a:endParaRPr lang="es-ES" sz="2800" dirty="0">
              <a:latin typeface="Arial" panose="020B0604020202020204" pitchFamily="34" charset="0"/>
              <a:cs typeface="Arial" panose="020B0604020202020204" pitchFamily="34" charset="0"/>
            </a:endParaRPr>
          </a:p>
          <a:p>
            <a:pPr marL="742950" lvl="1" indent="-285750">
              <a:buClr>
                <a:schemeClr val="dk1"/>
              </a:buClr>
              <a:buSzPts val="1800"/>
              <a:buFont typeface="Arial"/>
              <a:buChar char="•"/>
            </a:pPr>
            <a:r>
              <a:rPr lang="es-ES" sz="2800" dirty="0">
                <a:solidFill>
                  <a:schemeClr val="dk1"/>
                </a:solidFill>
                <a:latin typeface="Arial" panose="020B0604020202020204" pitchFamily="34" charset="0"/>
                <a:ea typeface="Calibri"/>
                <a:cs typeface="Arial" panose="020B0604020202020204" pitchFamily="34" charset="0"/>
                <a:sym typeface="Calibri"/>
              </a:rPr>
              <a:t>Interpretando escenas</a:t>
            </a:r>
            <a:endParaRPr lang="es-ES" sz="2800" dirty="0">
              <a:latin typeface="Arial" panose="020B0604020202020204" pitchFamily="34" charset="0"/>
              <a:cs typeface="Arial" panose="020B0604020202020204" pitchFamily="34" charset="0"/>
            </a:endParaRPr>
          </a:p>
          <a:p>
            <a:pPr marL="285750" lvl="0" indent="-285750">
              <a:buClr>
                <a:schemeClr val="dk1"/>
              </a:buClr>
              <a:buSzPts val="1800"/>
              <a:buFont typeface="Arial"/>
              <a:buChar char="•"/>
            </a:pPr>
            <a:r>
              <a:rPr lang="es-ES" sz="2800" dirty="0">
                <a:solidFill>
                  <a:schemeClr val="dk1"/>
                </a:solidFill>
                <a:latin typeface="Arial" panose="020B0604020202020204" pitchFamily="34" charset="0"/>
                <a:ea typeface="Calibri"/>
                <a:cs typeface="Arial" panose="020B0604020202020204" pitchFamily="34" charset="0"/>
                <a:sym typeface="Calibri"/>
              </a:rPr>
              <a:t>Visión artificial</a:t>
            </a:r>
            <a:endParaRPr lang="es-ES" sz="2800" dirty="0">
              <a:latin typeface="Arial" panose="020B0604020202020204" pitchFamily="34" charset="0"/>
              <a:cs typeface="Arial" panose="020B0604020202020204" pitchFamily="34" charset="0"/>
            </a:endParaRPr>
          </a:p>
          <a:p>
            <a:pPr marL="742950" lvl="1" indent="-285750">
              <a:buClr>
                <a:schemeClr val="dk1"/>
              </a:buClr>
              <a:buSzPts val="1800"/>
              <a:buFont typeface="Arial"/>
              <a:buChar char="•"/>
            </a:pPr>
            <a:r>
              <a:rPr lang="es-ES" sz="2800" dirty="0">
                <a:solidFill>
                  <a:schemeClr val="dk1"/>
                </a:solidFill>
                <a:latin typeface="Arial" panose="020B0604020202020204" pitchFamily="34" charset="0"/>
                <a:ea typeface="Calibri"/>
                <a:cs typeface="Arial" panose="020B0604020202020204" pitchFamily="34" charset="0"/>
                <a:sym typeface="Calibri"/>
              </a:rPr>
              <a:t>Historia</a:t>
            </a:r>
            <a:endParaRPr lang="es-ES" sz="2800" dirty="0">
              <a:latin typeface="Arial" panose="020B0604020202020204" pitchFamily="34" charset="0"/>
              <a:cs typeface="Arial" panose="020B0604020202020204" pitchFamily="34" charset="0"/>
            </a:endParaRPr>
          </a:p>
          <a:p>
            <a:pPr marL="742950" lvl="1" indent="-285750">
              <a:buClr>
                <a:schemeClr val="dk1"/>
              </a:buClr>
              <a:buSzPts val="1800"/>
              <a:buFont typeface="Arial"/>
              <a:buChar char="•"/>
            </a:pPr>
            <a:r>
              <a:rPr lang="es-ES" sz="2800" dirty="0">
                <a:solidFill>
                  <a:schemeClr val="dk1"/>
                </a:solidFill>
                <a:latin typeface="Arial" panose="020B0604020202020204" pitchFamily="34" charset="0"/>
                <a:ea typeface="Calibri"/>
                <a:cs typeface="Arial" panose="020B0604020202020204" pitchFamily="34" charset="0"/>
                <a:sym typeface="Calibri"/>
              </a:rPr>
              <a:t>Que datos tiene una imagen?</a:t>
            </a:r>
            <a:endParaRPr lang="es-ES" sz="2800" dirty="0">
              <a:latin typeface="Arial" panose="020B0604020202020204" pitchFamily="34" charset="0"/>
              <a:cs typeface="Arial" panose="020B0604020202020204" pitchFamily="34" charset="0"/>
            </a:endParaRPr>
          </a:p>
          <a:p>
            <a:pPr marL="742950" lvl="1" indent="-285750">
              <a:buClr>
                <a:schemeClr val="dk1"/>
              </a:buClr>
              <a:buSzPts val="1800"/>
              <a:buFont typeface="Arial"/>
              <a:buChar char="•"/>
            </a:pPr>
            <a:r>
              <a:rPr lang="es-ES" sz="2800" dirty="0">
                <a:solidFill>
                  <a:schemeClr val="dk1"/>
                </a:solidFill>
                <a:latin typeface="Arial" panose="020B0604020202020204" pitchFamily="34" charset="0"/>
                <a:ea typeface="Calibri"/>
                <a:cs typeface="Arial" panose="020B0604020202020204" pitchFamily="34" charset="0"/>
                <a:sym typeface="Calibri"/>
              </a:rPr>
              <a:t>Técnicas y niveles en las imágenes</a:t>
            </a:r>
            <a:endParaRPr lang="es-ES" sz="2800" dirty="0">
              <a:latin typeface="Arial" panose="020B0604020202020204" pitchFamily="34" charset="0"/>
              <a:cs typeface="Arial" panose="020B0604020202020204" pitchFamily="34" charset="0"/>
            </a:endParaRPr>
          </a:p>
          <a:p>
            <a:pPr marL="742950" lvl="1" indent="-285750">
              <a:buClr>
                <a:schemeClr val="dk1"/>
              </a:buClr>
              <a:buSzPts val="1800"/>
              <a:buFont typeface="Arial"/>
              <a:buChar char="•"/>
            </a:pPr>
            <a:r>
              <a:rPr lang="es-ES" sz="2800" dirty="0">
                <a:solidFill>
                  <a:schemeClr val="dk1"/>
                </a:solidFill>
                <a:latin typeface="Arial" panose="020B0604020202020204" pitchFamily="34" charset="0"/>
                <a:ea typeface="Calibri"/>
                <a:cs typeface="Arial" panose="020B0604020202020204" pitchFamily="34" charset="0"/>
                <a:sym typeface="Calibri"/>
              </a:rPr>
              <a:t>En funcionamiento</a:t>
            </a:r>
            <a:endParaRPr lang="es-E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27538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Google Shape;127;p10">
            <a:extLst>
              <a:ext uri="{FF2B5EF4-FFF2-40B4-BE49-F238E27FC236}">
                <a16:creationId xmlns:a16="http://schemas.microsoft.com/office/drawing/2014/main" id="{FB8793E4-4675-4B41-AD95-221BBC8509E9}"/>
              </a:ext>
            </a:extLst>
          </p:cNvPr>
          <p:cNvSpPr/>
          <p:nvPr/>
        </p:nvSpPr>
        <p:spPr>
          <a:xfrm>
            <a:off x="1143000" y="1558325"/>
            <a:ext cx="11049000" cy="34163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7200" b="1" i="1" dirty="0">
                <a:latin typeface="Calibri"/>
                <a:ea typeface="Calibri"/>
                <a:cs typeface="Calibri"/>
                <a:sym typeface="Calibri"/>
              </a:rPr>
              <a:t>¿Por qué estudiar  e investigar en el campo de la visión artificial?</a:t>
            </a:r>
            <a:endParaRPr sz="13800" b="1" i="1" dirty="0">
              <a:latin typeface="Calibri"/>
              <a:ea typeface="Calibri"/>
              <a:cs typeface="Calibri"/>
              <a:sym typeface="Calibri"/>
            </a:endParaRPr>
          </a:p>
        </p:txBody>
      </p:sp>
    </p:spTree>
    <p:extLst>
      <p:ext uri="{BB962C8B-B14F-4D97-AF65-F5344CB8AC3E}">
        <p14:creationId xmlns:p14="http://schemas.microsoft.com/office/powerpoint/2010/main" val="29282558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D1087DF4-FFD8-49D8-B516-E6CD287AE296}"/>
              </a:ext>
            </a:extLst>
          </p:cNvPr>
          <p:cNvSpPr txBox="1"/>
          <p:nvPr/>
        </p:nvSpPr>
        <p:spPr>
          <a:xfrm>
            <a:off x="1614197" y="475862"/>
            <a:ext cx="6848669" cy="584775"/>
          </a:xfrm>
          <a:prstGeom prst="rect">
            <a:avLst/>
          </a:prstGeom>
          <a:noFill/>
        </p:spPr>
        <p:txBody>
          <a:bodyPr wrap="square" rtlCol="0">
            <a:spAutoFit/>
          </a:bodyPr>
          <a:lstStyle/>
          <a:p>
            <a:r>
              <a:rPr lang="es-ES" sz="3200" b="1" dirty="0">
                <a:solidFill>
                  <a:srgbClr val="FFC000"/>
                </a:solidFill>
                <a:effectLst>
                  <a:outerShdw blurRad="38100" dist="38100" dir="2700000" algn="tl">
                    <a:srgbClr val="000000">
                      <a:alpha val="43137"/>
                    </a:srgbClr>
                  </a:outerShdw>
                </a:effectLst>
              </a:rPr>
              <a:t>El sentido de la visión </a:t>
            </a:r>
          </a:p>
        </p:txBody>
      </p:sp>
      <p:sp>
        <p:nvSpPr>
          <p:cNvPr id="3" name="Google Shape;55;p5">
            <a:extLst>
              <a:ext uri="{FF2B5EF4-FFF2-40B4-BE49-F238E27FC236}">
                <a16:creationId xmlns:a16="http://schemas.microsoft.com/office/drawing/2014/main" id="{F98AAE13-A2FB-41DD-8DF3-8D3D0E8866D2}"/>
              </a:ext>
            </a:extLst>
          </p:cNvPr>
          <p:cNvSpPr/>
          <p:nvPr/>
        </p:nvSpPr>
        <p:spPr>
          <a:xfrm>
            <a:off x="1398387" y="1296797"/>
            <a:ext cx="10793613" cy="1138733"/>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2400" b="1" dirty="0">
                <a:solidFill>
                  <a:schemeClr val="dk1"/>
                </a:solidFill>
                <a:ea typeface="Calibri"/>
                <a:cs typeface="Calibri"/>
                <a:sym typeface="Calibri"/>
              </a:rPr>
              <a:t>El sentido de la visión es uno de los grandes prodigios de la Naturaleza para la mayoría de los seres vivos. </a:t>
            </a:r>
            <a:endParaRPr sz="2000" dirty="0"/>
          </a:p>
          <a:p>
            <a:pPr marL="0" marR="0" lvl="0" indent="0" algn="ctr" rtl="0">
              <a:spcBef>
                <a:spcPts val="0"/>
              </a:spcBef>
              <a:spcAft>
                <a:spcPts val="0"/>
              </a:spcAft>
              <a:buNone/>
            </a:pPr>
            <a:endParaRPr sz="2000" dirty="0">
              <a:solidFill>
                <a:schemeClr val="dk1"/>
              </a:solidFill>
              <a:ea typeface="Calibri"/>
              <a:cs typeface="Calibri"/>
              <a:sym typeface="Calibri"/>
            </a:endParaRPr>
          </a:p>
        </p:txBody>
      </p:sp>
      <p:pic>
        <p:nvPicPr>
          <p:cNvPr id="1028" name="Picture 4" descr="MorgansLists: 10 Examples of How Animals See - Images That Show Us ...">
            <a:extLst>
              <a:ext uri="{FF2B5EF4-FFF2-40B4-BE49-F238E27FC236}">
                <a16:creationId xmlns:a16="http://schemas.microsoft.com/office/drawing/2014/main" id="{7AFC9C12-1BD3-4DBB-90BD-F4CB539DAD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14783" y="2079763"/>
            <a:ext cx="4077217" cy="2472975"/>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1CFC44A9-A66A-472C-999A-23EB9536B6CD}"/>
              </a:ext>
            </a:extLst>
          </p:cNvPr>
          <p:cNvSpPr/>
          <p:nvPr/>
        </p:nvSpPr>
        <p:spPr>
          <a:xfrm>
            <a:off x="1185907" y="2079763"/>
            <a:ext cx="6787319" cy="4893647"/>
          </a:xfrm>
          <a:prstGeom prst="rect">
            <a:avLst/>
          </a:prstGeom>
        </p:spPr>
        <p:txBody>
          <a:bodyPr wrap="square">
            <a:spAutoFit/>
          </a:bodyPr>
          <a:lstStyle/>
          <a:p>
            <a:pPr lvl="0" algn="just"/>
            <a:r>
              <a:rPr lang="es-ES" sz="2400" dirty="0">
                <a:solidFill>
                  <a:schemeClr val="dk1"/>
                </a:solidFill>
                <a:ea typeface="Calibri"/>
                <a:cs typeface="Calibri"/>
                <a:sym typeface="Calibri"/>
              </a:rPr>
              <a:t>En fracciones de segundos, podemos identificar objetos dentro de nuestro campo de visión, sin siquiera detenernos a pensar en ello. </a:t>
            </a:r>
            <a:endParaRPr lang="es-ES" sz="2400" dirty="0"/>
          </a:p>
          <a:p>
            <a:pPr lvl="0" algn="just"/>
            <a:endParaRPr lang="es-ES" sz="2400" dirty="0">
              <a:solidFill>
                <a:schemeClr val="dk1"/>
              </a:solidFill>
              <a:ea typeface="Calibri"/>
              <a:cs typeface="Calibri"/>
              <a:sym typeface="Calibri"/>
            </a:endParaRPr>
          </a:p>
          <a:p>
            <a:pPr lvl="0" algn="just"/>
            <a:r>
              <a:rPr lang="es-ES" sz="2400" dirty="0">
                <a:solidFill>
                  <a:schemeClr val="dk1"/>
                </a:solidFill>
                <a:ea typeface="Calibri"/>
                <a:cs typeface="Calibri"/>
                <a:sym typeface="Calibri"/>
              </a:rPr>
              <a:t>Pero no sólo podemos nombrar estos objetos que observamos, sino que también podemos percibir su profundidad, distinguir perfectamente sus contornos, y separarlos de sus fondos. </a:t>
            </a:r>
            <a:endParaRPr lang="es-ES" sz="2400" dirty="0"/>
          </a:p>
          <a:p>
            <a:pPr lvl="0" algn="just"/>
            <a:endParaRPr lang="es-ES" sz="2400" dirty="0">
              <a:solidFill>
                <a:schemeClr val="dk1"/>
              </a:solidFill>
              <a:ea typeface="Calibri"/>
              <a:cs typeface="Calibri"/>
              <a:sym typeface="Calibri"/>
            </a:endParaRPr>
          </a:p>
          <a:p>
            <a:pPr lvl="0" algn="just"/>
            <a:r>
              <a:rPr lang="es-ES" sz="2400" dirty="0">
                <a:solidFill>
                  <a:schemeClr val="dk1"/>
                </a:solidFill>
                <a:ea typeface="Calibri"/>
                <a:cs typeface="Calibri"/>
                <a:sym typeface="Calibri"/>
              </a:rPr>
              <a:t>Los ojos captan datos de </a:t>
            </a:r>
            <a:r>
              <a:rPr lang="es-ES" sz="2400" b="1" dirty="0">
                <a:solidFill>
                  <a:schemeClr val="dk1"/>
                </a:solidFill>
                <a:ea typeface="Calibri"/>
                <a:cs typeface="Calibri"/>
                <a:sym typeface="Calibri"/>
              </a:rPr>
              <a:t>píxeles</a:t>
            </a:r>
            <a:r>
              <a:rPr lang="es-ES" sz="2400" dirty="0">
                <a:solidFill>
                  <a:schemeClr val="dk1"/>
                </a:solidFill>
                <a:ea typeface="Calibri"/>
                <a:cs typeface="Calibri"/>
                <a:sym typeface="Calibri"/>
              </a:rPr>
              <a:t>, pero el cerebro transforma esa información en características más significativas - </a:t>
            </a:r>
            <a:r>
              <a:rPr lang="es-ES" sz="2400" b="1" dirty="0">
                <a:solidFill>
                  <a:schemeClr val="dk1"/>
                </a:solidFill>
                <a:ea typeface="Calibri"/>
                <a:cs typeface="Calibri"/>
                <a:sym typeface="Calibri"/>
              </a:rPr>
              <a:t>líneas, curvas y formas </a:t>
            </a:r>
            <a:r>
              <a:rPr lang="es-ES" sz="2400" dirty="0">
                <a:solidFill>
                  <a:schemeClr val="dk1"/>
                </a:solidFill>
                <a:ea typeface="Calibri"/>
                <a:cs typeface="Calibri"/>
                <a:sym typeface="Calibri"/>
              </a:rPr>
              <a:t>- que podrían a una persona o una manzana al mismo tiempo.</a:t>
            </a:r>
          </a:p>
        </p:txBody>
      </p:sp>
      <p:pic>
        <p:nvPicPr>
          <p:cNvPr id="1032" name="Picture 8" descr="The Resolution of the Human Eye | Fstoppers">
            <a:extLst>
              <a:ext uri="{FF2B5EF4-FFF2-40B4-BE49-F238E27FC236}">
                <a16:creationId xmlns:a16="http://schemas.microsoft.com/office/drawing/2014/main" id="{F7B7CAEA-05EF-4D6A-865F-F1D63BFF67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14783" y="4552738"/>
            <a:ext cx="4077217" cy="2305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026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D1087DF4-FFD8-49D8-B516-E6CD287AE296}"/>
              </a:ext>
            </a:extLst>
          </p:cNvPr>
          <p:cNvSpPr txBox="1"/>
          <p:nvPr/>
        </p:nvSpPr>
        <p:spPr>
          <a:xfrm>
            <a:off x="1614197" y="475862"/>
            <a:ext cx="6848669" cy="584775"/>
          </a:xfrm>
          <a:prstGeom prst="rect">
            <a:avLst/>
          </a:prstGeom>
          <a:noFill/>
        </p:spPr>
        <p:txBody>
          <a:bodyPr wrap="square" rtlCol="0">
            <a:spAutoFit/>
          </a:bodyPr>
          <a:lstStyle/>
          <a:p>
            <a:r>
              <a:rPr lang="es-ES" sz="3200" b="1" dirty="0">
                <a:solidFill>
                  <a:srgbClr val="FFC000"/>
                </a:solidFill>
                <a:effectLst>
                  <a:outerShdw blurRad="38100" dist="38100" dir="2700000" algn="tl">
                    <a:srgbClr val="000000">
                      <a:alpha val="43137"/>
                    </a:srgbClr>
                  </a:outerShdw>
                </a:effectLst>
              </a:rPr>
              <a:t>El sentido de la visión en humanos </a:t>
            </a:r>
          </a:p>
        </p:txBody>
      </p:sp>
      <p:pic>
        <p:nvPicPr>
          <p:cNvPr id="3" name="Google Shape;70;p6" descr="http://www.hela03.es/wp-content/uploads/2012/08/occipital_lobe.png">
            <a:extLst>
              <a:ext uri="{FF2B5EF4-FFF2-40B4-BE49-F238E27FC236}">
                <a16:creationId xmlns:a16="http://schemas.microsoft.com/office/drawing/2014/main" id="{FDCA15D4-21EF-498E-9E02-172035BA9BC9}"/>
              </a:ext>
            </a:extLst>
          </p:cNvPr>
          <p:cNvPicPr preferRelativeResize="0"/>
          <p:nvPr/>
        </p:nvPicPr>
        <p:blipFill rotWithShape="1">
          <a:blip r:embed="rId3">
            <a:alphaModFix/>
          </a:blip>
          <a:srcRect/>
          <a:stretch/>
        </p:blipFill>
        <p:spPr>
          <a:xfrm>
            <a:off x="7762711" y="1614094"/>
            <a:ext cx="4429289" cy="3629811"/>
          </a:xfrm>
          <a:prstGeom prst="rect">
            <a:avLst/>
          </a:prstGeom>
          <a:noFill/>
          <a:ln>
            <a:noFill/>
          </a:ln>
        </p:spPr>
      </p:pic>
      <p:sp>
        <p:nvSpPr>
          <p:cNvPr id="5" name="Google Shape;71;p6">
            <a:extLst>
              <a:ext uri="{FF2B5EF4-FFF2-40B4-BE49-F238E27FC236}">
                <a16:creationId xmlns:a16="http://schemas.microsoft.com/office/drawing/2014/main" id="{C96D9A16-3733-4769-BB42-300B089E98B6}"/>
              </a:ext>
            </a:extLst>
          </p:cNvPr>
          <p:cNvSpPr/>
          <p:nvPr/>
        </p:nvSpPr>
        <p:spPr>
          <a:xfrm>
            <a:off x="7762711" y="5243905"/>
            <a:ext cx="2652740" cy="26157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100" i="1" dirty="0">
                <a:solidFill>
                  <a:srgbClr val="4A4A4A"/>
                </a:solidFill>
                <a:latin typeface="Rubik"/>
                <a:ea typeface="Rubik"/>
                <a:cs typeface="Rubik"/>
                <a:sym typeface="Rubik"/>
              </a:rPr>
              <a:t>Tomada de http://www.g2conline.org   </a:t>
            </a:r>
            <a:endParaRPr sz="1100" i="1" dirty="0">
              <a:solidFill>
                <a:schemeClr val="dk1"/>
              </a:solidFill>
              <a:latin typeface="Calibri"/>
              <a:ea typeface="Calibri"/>
              <a:cs typeface="Calibri"/>
              <a:sym typeface="Calibri"/>
            </a:endParaRPr>
          </a:p>
        </p:txBody>
      </p:sp>
      <p:sp>
        <p:nvSpPr>
          <p:cNvPr id="6" name="Google Shape;64;p6">
            <a:extLst>
              <a:ext uri="{FF2B5EF4-FFF2-40B4-BE49-F238E27FC236}">
                <a16:creationId xmlns:a16="http://schemas.microsoft.com/office/drawing/2014/main" id="{543AEC1B-E813-4B2A-A638-E2F8DA7127ED}"/>
              </a:ext>
            </a:extLst>
          </p:cNvPr>
          <p:cNvSpPr/>
          <p:nvPr/>
        </p:nvSpPr>
        <p:spPr>
          <a:xfrm>
            <a:off x="1139193" y="2401461"/>
            <a:ext cx="6254384" cy="353939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CO" sz="2800" dirty="0">
                <a:solidFill>
                  <a:schemeClr val="dk1"/>
                </a:solidFill>
                <a:latin typeface="+mj-lt"/>
                <a:ea typeface="Calibri"/>
                <a:cs typeface="Calibri"/>
                <a:sym typeface="Calibri"/>
              </a:rPr>
              <a:t>El lóbulo occipital está situado en la zona posterior del cerebro, por detrás de los lóbulos parietal y temporal. Se encarga del procesamiento visual.</a:t>
            </a:r>
            <a:endParaRPr sz="2800" dirty="0">
              <a:latin typeface="+mj-lt"/>
            </a:endParaRPr>
          </a:p>
          <a:p>
            <a:pPr marL="0" marR="0" lvl="0" indent="0" algn="just" rtl="0">
              <a:spcBef>
                <a:spcPts val="0"/>
              </a:spcBef>
              <a:spcAft>
                <a:spcPts val="0"/>
              </a:spcAft>
              <a:buNone/>
            </a:pPr>
            <a:endParaRPr sz="2800" dirty="0">
              <a:solidFill>
                <a:schemeClr val="dk1"/>
              </a:solidFill>
              <a:latin typeface="+mj-lt"/>
              <a:ea typeface="Calibri"/>
              <a:cs typeface="Calibri"/>
              <a:sym typeface="Calibri"/>
            </a:endParaRPr>
          </a:p>
          <a:p>
            <a:pPr marL="0" marR="0" lvl="0" indent="0" algn="just" rtl="0">
              <a:spcBef>
                <a:spcPts val="0"/>
              </a:spcBef>
              <a:spcAft>
                <a:spcPts val="0"/>
              </a:spcAft>
              <a:buNone/>
            </a:pPr>
            <a:r>
              <a:rPr lang="es-CO" sz="2800" dirty="0">
                <a:solidFill>
                  <a:schemeClr val="dk1"/>
                </a:solidFill>
                <a:latin typeface="+mj-lt"/>
                <a:ea typeface="Calibri"/>
                <a:cs typeface="Calibri"/>
                <a:sym typeface="Calibri"/>
              </a:rPr>
              <a:t>Corteza visual o “</a:t>
            </a:r>
            <a:r>
              <a:rPr lang="es-CO" sz="2800" b="1" i="1" dirty="0">
                <a:solidFill>
                  <a:schemeClr val="dk1"/>
                </a:solidFill>
                <a:latin typeface="+mj-lt"/>
                <a:ea typeface="Calibri"/>
                <a:cs typeface="Calibri"/>
                <a:sym typeface="Calibri"/>
              </a:rPr>
              <a:t>Córtex visual</a:t>
            </a:r>
            <a:r>
              <a:rPr lang="es-CO" sz="2800" dirty="0">
                <a:solidFill>
                  <a:schemeClr val="dk1"/>
                </a:solidFill>
                <a:latin typeface="+mj-lt"/>
                <a:ea typeface="Calibri"/>
                <a:cs typeface="Calibri"/>
                <a:sym typeface="Calibri"/>
              </a:rPr>
              <a:t>”. El lóbulo occipital contiene el área visual primaria, secundaria y de asociación.</a:t>
            </a:r>
            <a:endParaRPr sz="2800" dirty="0">
              <a:solidFill>
                <a:schemeClr val="dk1"/>
              </a:solidFill>
              <a:latin typeface="+mj-lt"/>
              <a:ea typeface="Calibri"/>
              <a:cs typeface="Calibri"/>
              <a:sym typeface="Calibri"/>
            </a:endParaRPr>
          </a:p>
        </p:txBody>
      </p:sp>
      <p:sp>
        <p:nvSpPr>
          <p:cNvPr id="8" name="Rectángulo 7">
            <a:extLst>
              <a:ext uri="{FF2B5EF4-FFF2-40B4-BE49-F238E27FC236}">
                <a16:creationId xmlns:a16="http://schemas.microsoft.com/office/drawing/2014/main" id="{76122E84-31FE-4B3C-B740-FBC1C7FD6A22}"/>
              </a:ext>
            </a:extLst>
          </p:cNvPr>
          <p:cNvSpPr/>
          <p:nvPr/>
        </p:nvSpPr>
        <p:spPr>
          <a:xfrm>
            <a:off x="8462866" y="667621"/>
            <a:ext cx="3396343" cy="465546"/>
          </a:xfrm>
          <a:custGeom>
            <a:avLst/>
            <a:gdLst>
              <a:gd name="connsiteX0" fmla="*/ 0 w 2891246"/>
              <a:gd name="connsiteY0" fmla="*/ 0 h 452846"/>
              <a:gd name="connsiteX1" fmla="*/ 2891246 w 2891246"/>
              <a:gd name="connsiteY1" fmla="*/ 0 h 452846"/>
              <a:gd name="connsiteX2" fmla="*/ 2891246 w 2891246"/>
              <a:gd name="connsiteY2" fmla="*/ 452846 h 452846"/>
              <a:gd name="connsiteX3" fmla="*/ 0 w 2891246"/>
              <a:gd name="connsiteY3" fmla="*/ 452846 h 452846"/>
              <a:gd name="connsiteX4" fmla="*/ 0 w 2891246"/>
              <a:gd name="connsiteY4" fmla="*/ 0 h 452846"/>
              <a:gd name="connsiteX0" fmla="*/ 0 w 3396343"/>
              <a:gd name="connsiteY0" fmla="*/ 0 h 470263"/>
              <a:gd name="connsiteX1" fmla="*/ 2891246 w 3396343"/>
              <a:gd name="connsiteY1" fmla="*/ 0 h 470263"/>
              <a:gd name="connsiteX2" fmla="*/ 3396343 w 3396343"/>
              <a:gd name="connsiteY2" fmla="*/ 470263 h 470263"/>
              <a:gd name="connsiteX3" fmla="*/ 0 w 3396343"/>
              <a:gd name="connsiteY3" fmla="*/ 452846 h 470263"/>
              <a:gd name="connsiteX4" fmla="*/ 0 w 3396343"/>
              <a:gd name="connsiteY4" fmla="*/ 0 h 470263"/>
              <a:gd name="connsiteX0" fmla="*/ 0 w 3396343"/>
              <a:gd name="connsiteY0" fmla="*/ 0 h 452846"/>
              <a:gd name="connsiteX1" fmla="*/ 2891246 w 3396343"/>
              <a:gd name="connsiteY1" fmla="*/ 0 h 452846"/>
              <a:gd name="connsiteX2" fmla="*/ 3396343 w 3396343"/>
              <a:gd name="connsiteY2" fmla="*/ 452846 h 452846"/>
              <a:gd name="connsiteX3" fmla="*/ 0 w 3396343"/>
              <a:gd name="connsiteY3" fmla="*/ 452846 h 452846"/>
              <a:gd name="connsiteX4" fmla="*/ 0 w 3396343"/>
              <a:gd name="connsiteY4" fmla="*/ 0 h 452846"/>
              <a:gd name="connsiteX0" fmla="*/ 0 w 3396343"/>
              <a:gd name="connsiteY0" fmla="*/ 0 h 465546"/>
              <a:gd name="connsiteX1" fmla="*/ 2891246 w 3396343"/>
              <a:gd name="connsiteY1" fmla="*/ 0 h 465546"/>
              <a:gd name="connsiteX2" fmla="*/ 3396343 w 3396343"/>
              <a:gd name="connsiteY2" fmla="*/ 452846 h 465546"/>
              <a:gd name="connsiteX3" fmla="*/ 419100 w 3396343"/>
              <a:gd name="connsiteY3" fmla="*/ 465546 h 465546"/>
              <a:gd name="connsiteX4" fmla="*/ 0 w 3396343"/>
              <a:gd name="connsiteY4" fmla="*/ 0 h 465546"/>
              <a:gd name="connsiteX0" fmla="*/ 0 w 3396343"/>
              <a:gd name="connsiteY0" fmla="*/ 0 h 465546"/>
              <a:gd name="connsiteX1" fmla="*/ 2891246 w 3396343"/>
              <a:gd name="connsiteY1" fmla="*/ 0 h 465546"/>
              <a:gd name="connsiteX2" fmla="*/ 3396343 w 3396343"/>
              <a:gd name="connsiteY2" fmla="*/ 452846 h 465546"/>
              <a:gd name="connsiteX3" fmla="*/ 438150 w 3396343"/>
              <a:gd name="connsiteY3" fmla="*/ 465546 h 465546"/>
              <a:gd name="connsiteX4" fmla="*/ 0 w 3396343"/>
              <a:gd name="connsiteY4" fmla="*/ 0 h 465546"/>
              <a:gd name="connsiteX0" fmla="*/ 0 w 3396343"/>
              <a:gd name="connsiteY0" fmla="*/ 0 h 465546"/>
              <a:gd name="connsiteX1" fmla="*/ 2891246 w 3396343"/>
              <a:gd name="connsiteY1" fmla="*/ 0 h 465546"/>
              <a:gd name="connsiteX2" fmla="*/ 3396343 w 3396343"/>
              <a:gd name="connsiteY2" fmla="*/ 452846 h 465546"/>
              <a:gd name="connsiteX3" fmla="*/ 450850 w 3396343"/>
              <a:gd name="connsiteY3" fmla="*/ 465546 h 465546"/>
              <a:gd name="connsiteX4" fmla="*/ 0 w 3396343"/>
              <a:gd name="connsiteY4" fmla="*/ 0 h 465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343" h="465546">
                <a:moveTo>
                  <a:pt x="0" y="0"/>
                </a:moveTo>
                <a:lnTo>
                  <a:pt x="2891246" y="0"/>
                </a:lnTo>
                <a:lnTo>
                  <a:pt x="3396343" y="452846"/>
                </a:lnTo>
                <a:lnTo>
                  <a:pt x="450850" y="465546"/>
                </a:lnTo>
                <a:lnTo>
                  <a:pt x="0" y="0"/>
                </a:lnTo>
                <a:close/>
              </a:path>
            </a:pathLst>
          </a:cu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b="1" dirty="0">
                <a:solidFill>
                  <a:schemeClr val="tx1"/>
                </a:solidFill>
                <a:effectLst>
                  <a:outerShdw blurRad="38100" dist="38100" dir="2700000" algn="tl">
                    <a:srgbClr val="000000">
                      <a:alpha val="43137"/>
                    </a:srgbClr>
                  </a:outerShdw>
                </a:effectLst>
                <a:ea typeface="Calibri"/>
                <a:cs typeface="Calibri"/>
                <a:sym typeface="Calibri"/>
              </a:rPr>
              <a:t>Lóbulo occipital</a:t>
            </a:r>
          </a:p>
        </p:txBody>
      </p:sp>
    </p:spTree>
    <p:extLst>
      <p:ext uri="{BB962C8B-B14F-4D97-AF65-F5344CB8AC3E}">
        <p14:creationId xmlns:p14="http://schemas.microsoft.com/office/powerpoint/2010/main" val="2328115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D1087DF4-FFD8-49D8-B516-E6CD287AE296}"/>
              </a:ext>
            </a:extLst>
          </p:cNvPr>
          <p:cNvSpPr txBox="1"/>
          <p:nvPr/>
        </p:nvSpPr>
        <p:spPr>
          <a:xfrm>
            <a:off x="1614197" y="475862"/>
            <a:ext cx="6848669" cy="584775"/>
          </a:xfrm>
          <a:prstGeom prst="rect">
            <a:avLst/>
          </a:prstGeom>
          <a:noFill/>
        </p:spPr>
        <p:txBody>
          <a:bodyPr wrap="square" rtlCol="0">
            <a:spAutoFit/>
          </a:bodyPr>
          <a:lstStyle/>
          <a:p>
            <a:r>
              <a:rPr lang="es-ES" sz="3200" b="1" dirty="0">
                <a:solidFill>
                  <a:srgbClr val="FFC000"/>
                </a:solidFill>
                <a:effectLst>
                  <a:outerShdw blurRad="38100" dist="38100" dir="2700000" algn="tl">
                    <a:srgbClr val="000000">
                      <a:alpha val="43137"/>
                    </a:srgbClr>
                  </a:outerShdw>
                </a:effectLst>
              </a:rPr>
              <a:t>El sentido de la visión en humanos </a:t>
            </a:r>
          </a:p>
        </p:txBody>
      </p:sp>
      <p:sp>
        <p:nvSpPr>
          <p:cNvPr id="8" name="Rectángulo 7">
            <a:extLst>
              <a:ext uri="{FF2B5EF4-FFF2-40B4-BE49-F238E27FC236}">
                <a16:creationId xmlns:a16="http://schemas.microsoft.com/office/drawing/2014/main" id="{76122E84-31FE-4B3C-B740-FBC1C7FD6A22}"/>
              </a:ext>
            </a:extLst>
          </p:cNvPr>
          <p:cNvSpPr/>
          <p:nvPr/>
        </p:nvSpPr>
        <p:spPr>
          <a:xfrm>
            <a:off x="8467810" y="670303"/>
            <a:ext cx="3396343" cy="465546"/>
          </a:xfrm>
          <a:custGeom>
            <a:avLst/>
            <a:gdLst>
              <a:gd name="connsiteX0" fmla="*/ 0 w 2891246"/>
              <a:gd name="connsiteY0" fmla="*/ 0 h 452846"/>
              <a:gd name="connsiteX1" fmla="*/ 2891246 w 2891246"/>
              <a:gd name="connsiteY1" fmla="*/ 0 h 452846"/>
              <a:gd name="connsiteX2" fmla="*/ 2891246 w 2891246"/>
              <a:gd name="connsiteY2" fmla="*/ 452846 h 452846"/>
              <a:gd name="connsiteX3" fmla="*/ 0 w 2891246"/>
              <a:gd name="connsiteY3" fmla="*/ 452846 h 452846"/>
              <a:gd name="connsiteX4" fmla="*/ 0 w 2891246"/>
              <a:gd name="connsiteY4" fmla="*/ 0 h 452846"/>
              <a:gd name="connsiteX0" fmla="*/ 0 w 3396343"/>
              <a:gd name="connsiteY0" fmla="*/ 0 h 470263"/>
              <a:gd name="connsiteX1" fmla="*/ 2891246 w 3396343"/>
              <a:gd name="connsiteY1" fmla="*/ 0 h 470263"/>
              <a:gd name="connsiteX2" fmla="*/ 3396343 w 3396343"/>
              <a:gd name="connsiteY2" fmla="*/ 470263 h 470263"/>
              <a:gd name="connsiteX3" fmla="*/ 0 w 3396343"/>
              <a:gd name="connsiteY3" fmla="*/ 452846 h 470263"/>
              <a:gd name="connsiteX4" fmla="*/ 0 w 3396343"/>
              <a:gd name="connsiteY4" fmla="*/ 0 h 470263"/>
              <a:gd name="connsiteX0" fmla="*/ 0 w 3396343"/>
              <a:gd name="connsiteY0" fmla="*/ 0 h 452846"/>
              <a:gd name="connsiteX1" fmla="*/ 2891246 w 3396343"/>
              <a:gd name="connsiteY1" fmla="*/ 0 h 452846"/>
              <a:gd name="connsiteX2" fmla="*/ 3396343 w 3396343"/>
              <a:gd name="connsiteY2" fmla="*/ 452846 h 452846"/>
              <a:gd name="connsiteX3" fmla="*/ 0 w 3396343"/>
              <a:gd name="connsiteY3" fmla="*/ 452846 h 452846"/>
              <a:gd name="connsiteX4" fmla="*/ 0 w 3396343"/>
              <a:gd name="connsiteY4" fmla="*/ 0 h 452846"/>
              <a:gd name="connsiteX0" fmla="*/ 0 w 3396343"/>
              <a:gd name="connsiteY0" fmla="*/ 0 h 465546"/>
              <a:gd name="connsiteX1" fmla="*/ 2891246 w 3396343"/>
              <a:gd name="connsiteY1" fmla="*/ 0 h 465546"/>
              <a:gd name="connsiteX2" fmla="*/ 3396343 w 3396343"/>
              <a:gd name="connsiteY2" fmla="*/ 452846 h 465546"/>
              <a:gd name="connsiteX3" fmla="*/ 419100 w 3396343"/>
              <a:gd name="connsiteY3" fmla="*/ 465546 h 465546"/>
              <a:gd name="connsiteX4" fmla="*/ 0 w 3396343"/>
              <a:gd name="connsiteY4" fmla="*/ 0 h 465546"/>
              <a:gd name="connsiteX0" fmla="*/ 0 w 3396343"/>
              <a:gd name="connsiteY0" fmla="*/ 0 h 465546"/>
              <a:gd name="connsiteX1" fmla="*/ 2891246 w 3396343"/>
              <a:gd name="connsiteY1" fmla="*/ 0 h 465546"/>
              <a:gd name="connsiteX2" fmla="*/ 3396343 w 3396343"/>
              <a:gd name="connsiteY2" fmla="*/ 452846 h 465546"/>
              <a:gd name="connsiteX3" fmla="*/ 438150 w 3396343"/>
              <a:gd name="connsiteY3" fmla="*/ 465546 h 465546"/>
              <a:gd name="connsiteX4" fmla="*/ 0 w 3396343"/>
              <a:gd name="connsiteY4" fmla="*/ 0 h 465546"/>
              <a:gd name="connsiteX0" fmla="*/ 0 w 3396343"/>
              <a:gd name="connsiteY0" fmla="*/ 0 h 465546"/>
              <a:gd name="connsiteX1" fmla="*/ 2891246 w 3396343"/>
              <a:gd name="connsiteY1" fmla="*/ 0 h 465546"/>
              <a:gd name="connsiteX2" fmla="*/ 3396343 w 3396343"/>
              <a:gd name="connsiteY2" fmla="*/ 452846 h 465546"/>
              <a:gd name="connsiteX3" fmla="*/ 450850 w 3396343"/>
              <a:gd name="connsiteY3" fmla="*/ 465546 h 465546"/>
              <a:gd name="connsiteX4" fmla="*/ 0 w 3396343"/>
              <a:gd name="connsiteY4" fmla="*/ 0 h 465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343" h="465546">
                <a:moveTo>
                  <a:pt x="0" y="0"/>
                </a:moveTo>
                <a:lnTo>
                  <a:pt x="2891246" y="0"/>
                </a:lnTo>
                <a:lnTo>
                  <a:pt x="3396343" y="452846"/>
                </a:lnTo>
                <a:lnTo>
                  <a:pt x="450850" y="465546"/>
                </a:lnTo>
                <a:lnTo>
                  <a:pt x="0" y="0"/>
                </a:lnTo>
                <a:close/>
              </a:path>
            </a:pathLst>
          </a:cu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b="1" dirty="0">
                <a:solidFill>
                  <a:schemeClr val="tx1"/>
                </a:solidFill>
                <a:effectLst>
                  <a:outerShdw blurRad="38100" dist="38100" dir="2700000" algn="tl">
                    <a:srgbClr val="000000">
                      <a:alpha val="43137"/>
                    </a:srgbClr>
                  </a:outerShdw>
                </a:effectLst>
                <a:ea typeface="Calibri"/>
                <a:cs typeface="Calibri"/>
                <a:sym typeface="Calibri"/>
              </a:rPr>
              <a:t>Lóbulo occipital</a:t>
            </a:r>
          </a:p>
        </p:txBody>
      </p:sp>
      <p:pic>
        <p:nvPicPr>
          <p:cNvPr id="7" name="Google Shape;76;p7" descr="https://upload.wikimedia.org/wikipedia/commons/thumb/9/9d/BA17%2C18%2C19_-_Visual_cortex_%28V1%2C_V2%2C_V3%29_-_animation.gif/240px-BA17%2C18%2C19_-_Visual_cortex_%28V1%2C_V2%2C_V3%29_-_animation.gif">
            <a:extLst>
              <a:ext uri="{FF2B5EF4-FFF2-40B4-BE49-F238E27FC236}">
                <a16:creationId xmlns:a16="http://schemas.microsoft.com/office/drawing/2014/main" id="{2393F5E4-CD4E-4F84-88D9-1017ABFC0908}"/>
              </a:ext>
            </a:extLst>
          </p:cNvPr>
          <p:cNvPicPr preferRelativeResize="0"/>
          <p:nvPr/>
        </p:nvPicPr>
        <p:blipFill rotWithShape="1">
          <a:blip r:embed="rId3">
            <a:alphaModFix/>
          </a:blip>
          <a:srcRect/>
          <a:stretch/>
        </p:blipFill>
        <p:spPr>
          <a:xfrm>
            <a:off x="1343570" y="3739764"/>
            <a:ext cx="2286000" cy="2286000"/>
          </a:xfrm>
          <a:prstGeom prst="rect">
            <a:avLst/>
          </a:prstGeom>
          <a:noFill/>
          <a:ln>
            <a:noFill/>
          </a:ln>
        </p:spPr>
      </p:pic>
      <p:sp>
        <p:nvSpPr>
          <p:cNvPr id="9" name="Google Shape;77;p7">
            <a:extLst>
              <a:ext uri="{FF2B5EF4-FFF2-40B4-BE49-F238E27FC236}">
                <a16:creationId xmlns:a16="http://schemas.microsoft.com/office/drawing/2014/main" id="{8C9E1879-3465-4F34-8808-A1D9026FAFB3}"/>
              </a:ext>
            </a:extLst>
          </p:cNvPr>
          <p:cNvSpPr/>
          <p:nvPr/>
        </p:nvSpPr>
        <p:spPr>
          <a:xfrm>
            <a:off x="1343570" y="6025764"/>
            <a:ext cx="2433099"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200">
                <a:solidFill>
                  <a:schemeClr val="dk1"/>
                </a:solidFill>
                <a:latin typeface="Calibri"/>
                <a:ea typeface="Calibri"/>
                <a:cs typeface="Calibri"/>
                <a:sym typeface="Calibri"/>
              </a:rPr>
              <a:t>Corteza visual, citoarquitectura de la corteza cerebral con sus áreas de Brodmann BA17, BA18 y BA19</a:t>
            </a:r>
            <a:endParaRPr/>
          </a:p>
        </p:txBody>
      </p:sp>
      <p:pic>
        <p:nvPicPr>
          <p:cNvPr id="10" name="Google Shape;78;p7" descr="https://upload.wikimedia.org/wikipedia/commons/thumb/1/1e/BA17_Primary_visual_cortex_-_animation.gif/240px-BA17_Primary_visual_cortex_-_animation.gif">
            <a:extLst>
              <a:ext uri="{FF2B5EF4-FFF2-40B4-BE49-F238E27FC236}">
                <a16:creationId xmlns:a16="http://schemas.microsoft.com/office/drawing/2014/main" id="{7EA803F5-0B63-4423-A489-13B8918DB936}"/>
              </a:ext>
            </a:extLst>
          </p:cNvPr>
          <p:cNvPicPr preferRelativeResize="0"/>
          <p:nvPr/>
        </p:nvPicPr>
        <p:blipFill rotWithShape="1">
          <a:blip r:embed="rId4">
            <a:alphaModFix/>
          </a:blip>
          <a:srcRect/>
          <a:stretch/>
        </p:blipFill>
        <p:spPr>
          <a:xfrm>
            <a:off x="1343570" y="1286786"/>
            <a:ext cx="2286000" cy="2286000"/>
          </a:xfrm>
          <a:prstGeom prst="rect">
            <a:avLst/>
          </a:prstGeom>
          <a:noFill/>
          <a:ln>
            <a:noFill/>
          </a:ln>
        </p:spPr>
      </p:pic>
      <p:sp>
        <p:nvSpPr>
          <p:cNvPr id="11" name="Google Shape;79;p7">
            <a:extLst>
              <a:ext uri="{FF2B5EF4-FFF2-40B4-BE49-F238E27FC236}">
                <a16:creationId xmlns:a16="http://schemas.microsoft.com/office/drawing/2014/main" id="{D76EE75E-BFF3-446B-A178-632B02A57767}"/>
              </a:ext>
            </a:extLst>
          </p:cNvPr>
          <p:cNvSpPr/>
          <p:nvPr/>
        </p:nvSpPr>
        <p:spPr>
          <a:xfrm>
            <a:off x="1343570" y="3483531"/>
            <a:ext cx="228600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200">
                <a:solidFill>
                  <a:schemeClr val="dk1"/>
                </a:solidFill>
                <a:latin typeface="Calibri"/>
                <a:ea typeface="Calibri"/>
                <a:cs typeface="Calibri"/>
                <a:sym typeface="Calibri"/>
              </a:rPr>
              <a:t>Corteza visual primaria V1 o áreas de Brodmann BA17</a:t>
            </a:r>
            <a:endParaRPr sz="1200">
              <a:solidFill>
                <a:schemeClr val="dk1"/>
              </a:solidFill>
              <a:latin typeface="Calibri"/>
              <a:ea typeface="Calibri"/>
              <a:cs typeface="Calibri"/>
              <a:sym typeface="Calibri"/>
            </a:endParaRPr>
          </a:p>
        </p:txBody>
      </p:sp>
      <p:sp>
        <p:nvSpPr>
          <p:cNvPr id="13" name="Google Shape;81;p7">
            <a:extLst>
              <a:ext uri="{FF2B5EF4-FFF2-40B4-BE49-F238E27FC236}">
                <a16:creationId xmlns:a16="http://schemas.microsoft.com/office/drawing/2014/main" id="{3971202D-CFE8-43B0-AECF-AD1A496ED143}"/>
              </a:ext>
            </a:extLst>
          </p:cNvPr>
          <p:cNvSpPr/>
          <p:nvPr/>
        </p:nvSpPr>
        <p:spPr>
          <a:xfrm>
            <a:off x="3629570" y="1737104"/>
            <a:ext cx="8562430" cy="5016718"/>
          </a:xfrm>
          <a:prstGeom prst="rect">
            <a:avLst/>
          </a:prstGeom>
          <a:solidFill>
            <a:schemeClr val="bg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2000" b="1" dirty="0">
                <a:solidFill>
                  <a:schemeClr val="dk1"/>
                </a:solidFill>
                <a:ea typeface="Calibri"/>
                <a:cs typeface="Calibri"/>
                <a:sym typeface="Calibri"/>
              </a:rPr>
              <a:t>V1 o área visual primaria </a:t>
            </a:r>
            <a:r>
              <a:rPr lang="es-CO" sz="2000" dirty="0">
                <a:solidFill>
                  <a:schemeClr val="dk1"/>
                </a:solidFill>
                <a:ea typeface="Calibri"/>
                <a:cs typeface="Calibri"/>
                <a:sym typeface="Calibri"/>
              </a:rPr>
              <a:t>situada en la región más posterior del lóbulo occipital. V1 tiene un muy bien definido mapa de la información espacial en visión. Lesiones en ésta zona provocan ceguera cortical, es decir, la persona no ve el estímulo debido a que éste no es procesado en el área cortical correspondiente.</a:t>
            </a:r>
            <a:endParaRPr sz="2000" dirty="0"/>
          </a:p>
          <a:p>
            <a:pPr marL="0" marR="0" lvl="0" indent="0" algn="l" rtl="0">
              <a:spcBef>
                <a:spcPts val="0"/>
              </a:spcBef>
              <a:spcAft>
                <a:spcPts val="0"/>
              </a:spcAft>
              <a:buNone/>
            </a:pPr>
            <a:endParaRPr sz="2000" dirty="0">
              <a:solidFill>
                <a:schemeClr val="dk1"/>
              </a:solidFill>
              <a:ea typeface="Calibri"/>
              <a:cs typeface="Calibri"/>
              <a:sym typeface="Calibri"/>
            </a:endParaRPr>
          </a:p>
          <a:p>
            <a:pPr marL="0" marR="0" lvl="0" indent="0" algn="just" rtl="0">
              <a:spcBef>
                <a:spcPts val="0"/>
              </a:spcBef>
              <a:spcAft>
                <a:spcPts val="0"/>
              </a:spcAft>
              <a:buNone/>
            </a:pPr>
            <a:r>
              <a:rPr lang="es-CO" sz="2000" dirty="0">
                <a:solidFill>
                  <a:schemeClr val="dk1"/>
                </a:solidFill>
                <a:ea typeface="Calibri"/>
                <a:cs typeface="Calibri"/>
                <a:sym typeface="Calibri"/>
              </a:rPr>
              <a:t>Es quien recibe La información visual directamente del ojo. Las neuronas de V1 se ocupan de características visuales de bajo nivel, tales como pequeños segmentos de contorno, componentes de pequeña escala del movimiento, disparidad binocular (es la forma de percibir profundidad y relieve) , e información básica de contraste y color.</a:t>
            </a:r>
            <a:endParaRPr sz="2000" dirty="0"/>
          </a:p>
          <a:p>
            <a:pPr marL="0" marR="0" lvl="0" indent="0" algn="just" rtl="0">
              <a:spcBef>
                <a:spcPts val="0"/>
              </a:spcBef>
              <a:spcAft>
                <a:spcPts val="0"/>
              </a:spcAft>
              <a:buNone/>
            </a:pPr>
            <a:endParaRPr sz="2000" dirty="0">
              <a:solidFill>
                <a:schemeClr val="dk1"/>
              </a:solidFill>
              <a:ea typeface="Calibri"/>
              <a:cs typeface="Calibri"/>
              <a:sym typeface="Calibri"/>
            </a:endParaRPr>
          </a:p>
          <a:p>
            <a:pPr lvl="0" algn="just"/>
            <a:r>
              <a:rPr lang="es-CO" sz="2000" dirty="0">
                <a:solidFill>
                  <a:schemeClr val="dk1"/>
                </a:solidFill>
                <a:ea typeface="Calibri"/>
                <a:cs typeface="Calibri"/>
                <a:sym typeface="Calibri"/>
              </a:rPr>
              <a:t>V1 luego alimenta de información a otras áreas, como V2, V4 y V5. Cada una de estas áreas se ocupa de los aspectos más específicos o abstractas de la información. Por ejemplo, las neuronas en </a:t>
            </a:r>
            <a:r>
              <a:rPr lang="es-ES" sz="2000" dirty="0">
                <a:solidFill>
                  <a:schemeClr val="dk1"/>
                </a:solidFill>
                <a:ea typeface="Calibri"/>
                <a:cs typeface="Calibri"/>
                <a:sym typeface="Calibri"/>
              </a:rPr>
              <a:t>V4 se ocupan de objetos de mediana complejidad, tales como formas de estrellas en diferentes colores</a:t>
            </a:r>
            <a:r>
              <a:rPr lang="es-CO" sz="2000" dirty="0">
                <a:solidFill>
                  <a:schemeClr val="dk1"/>
                </a:solidFill>
                <a:ea typeface="Calibri"/>
                <a:cs typeface="Calibri"/>
                <a:sym typeface="Calibri"/>
              </a:rPr>
              <a:t>. </a:t>
            </a:r>
            <a:endParaRPr sz="2000" dirty="0"/>
          </a:p>
          <a:p>
            <a:pPr marL="285750" marR="0" lvl="0" indent="-171450" algn="just" rtl="0">
              <a:spcBef>
                <a:spcPts val="0"/>
              </a:spcBef>
              <a:spcAft>
                <a:spcPts val="0"/>
              </a:spcAft>
              <a:buClr>
                <a:schemeClr val="dk1"/>
              </a:buClr>
              <a:buSzPts val="1800"/>
              <a:buFont typeface="Arial"/>
              <a:buNone/>
            </a:pPr>
            <a:endParaRPr sz="2000" dirty="0">
              <a:solidFill>
                <a:schemeClr val="dk1"/>
              </a:solidFill>
              <a:ea typeface="Calibri"/>
              <a:cs typeface="Calibri"/>
              <a:sym typeface="Calibri"/>
            </a:endParaRPr>
          </a:p>
        </p:txBody>
      </p:sp>
      <p:sp>
        <p:nvSpPr>
          <p:cNvPr id="14" name="Rectángulo 13">
            <a:extLst>
              <a:ext uri="{FF2B5EF4-FFF2-40B4-BE49-F238E27FC236}">
                <a16:creationId xmlns:a16="http://schemas.microsoft.com/office/drawing/2014/main" id="{9A9B6C8D-7A4E-4D4B-A478-0E7164EC4DE7}"/>
              </a:ext>
            </a:extLst>
          </p:cNvPr>
          <p:cNvSpPr/>
          <p:nvPr/>
        </p:nvSpPr>
        <p:spPr>
          <a:xfrm>
            <a:off x="4702471" y="1178283"/>
            <a:ext cx="4291368" cy="461665"/>
          </a:xfrm>
          <a:prstGeom prst="rect">
            <a:avLst/>
          </a:prstGeom>
        </p:spPr>
        <p:txBody>
          <a:bodyPr wrap="none">
            <a:spAutoFit/>
          </a:bodyPr>
          <a:lstStyle/>
          <a:p>
            <a:r>
              <a:rPr lang="es-CO" sz="2400" b="1" u="sng" dirty="0">
                <a:effectLst>
                  <a:outerShdw blurRad="38100" dist="38100" dir="2700000" algn="tl">
                    <a:srgbClr val="000000">
                      <a:alpha val="43137"/>
                    </a:srgbClr>
                  </a:outerShdw>
                </a:effectLst>
              </a:rPr>
              <a:t>corteza visual (cerebro humano)</a:t>
            </a:r>
          </a:p>
        </p:txBody>
      </p:sp>
    </p:spTree>
    <p:extLst>
      <p:ext uri="{BB962C8B-B14F-4D97-AF65-F5344CB8AC3E}">
        <p14:creationId xmlns:p14="http://schemas.microsoft.com/office/powerpoint/2010/main" val="36002536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D1087DF4-FFD8-49D8-B516-E6CD287AE296}"/>
              </a:ext>
            </a:extLst>
          </p:cNvPr>
          <p:cNvSpPr txBox="1"/>
          <p:nvPr/>
        </p:nvSpPr>
        <p:spPr>
          <a:xfrm>
            <a:off x="1614197" y="475862"/>
            <a:ext cx="6848669" cy="584775"/>
          </a:xfrm>
          <a:prstGeom prst="rect">
            <a:avLst/>
          </a:prstGeom>
          <a:noFill/>
        </p:spPr>
        <p:txBody>
          <a:bodyPr wrap="square" rtlCol="0">
            <a:spAutoFit/>
          </a:bodyPr>
          <a:lstStyle/>
          <a:p>
            <a:r>
              <a:rPr lang="es-ES" sz="3200" b="1" dirty="0">
                <a:solidFill>
                  <a:srgbClr val="FFC000"/>
                </a:solidFill>
                <a:effectLst>
                  <a:outerShdw blurRad="38100" dist="38100" dir="2700000" algn="tl">
                    <a:srgbClr val="000000">
                      <a:alpha val="43137"/>
                    </a:srgbClr>
                  </a:outerShdw>
                </a:effectLst>
              </a:rPr>
              <a:t>El sentido de la visión en humanos </a:t>
            </a:r>
          </a:p>
        </p:txBody>
      </p:sp>
      <p:sp>
        <p:nvSpPr>
          <p:cNvPr id="8" name="Rectángulo 7">
            <a:extLst>
              <a:ext uri="{FF2B5EF4-FFF2-40B4-BE49-F238E27FC236}">
                <a16:creationId xmlns:a16="http://schemas.microsoft.com/office/drawing/2014/main" id="{76122E84-31FE-4B3C-B740-FBC1C7FD6A22}"/>
              </a:ext>
            </a:extLst>
          </p:cNvPr>
          <p:cNvSpPr/>
          <p:nvPr/>
        </p:nvSpPr>
        <p:spPr>
          <a:xfrm>
            <a:off x="8467810" y="670303"/>
            <a:ext cx="3396343" cy="465546"/>
          </a:xfrm>
          <a:custGeom>
            <a:avLst/>
            <a:gdLst>
              <a:gd name="connsiteX0" fmla="*/ 0 w 2891246"/>
              <a:gd name="connsiteY0" fmla="*/ 0 h 452846"/>
              <a:gd name="connsiteX1" fmla="*/ 2891246 w 2891246"/>
              <a:gd name="connsiteY1" fmla="*/ 0 h 452846"/>
              <a:gd name="connsiteX2" fmla="*/ 2891246 w 2891246"/>
              <a:gd name="connsiteY2" fmla="*/ 452846 h 452846"/>
              <a:gd name="connsiteX3" fmla="*/ 0 w 2891246"/>
              <a:gd name="connsiteY3" fmla="*/ 452846 h 452846"/>
              <a:gd name="connsiteX4" fmla="*/ 0 w 2891246"/>
              <a:gd name="connsiteY4" fmla="*/ 0 h 452846"/>
              <a:gd name="connsiteX0" fmla="*/ 0 w 3396343"/>
              <a:gd name="connsiteY0" fmla="*/ 0 h 470263"/>
              <a:gd name="connsiteX1" fmla="*/ 2891246 w 3396343"/>
              <a:gd name="connsiteY1" fmla="*/ 0 h 470263"/>
              <a:gd name="connsiteX2" fmla="*/ 3396343 w 3396343"/>
              <a:gd name="connsiteY2" fmla="*/ 470263 h 470263"/>
              <a:gd name="connsiteX3" fmla="*/ 0 w 3396343"/>
              <a:gd name="connsiteY3" fmla="*/ 452846 h 470263"/>
              <a:gd name="connsiteX4" fmla="*/ 0 w 3396343"/>
              <a:gd name="connsiteY4" fmla="*/ 0 h 470263"/>
              <a:gd name="connsiteX0" fmla="*/ 0 w 3396343"/>
              <a:gd name="connsiteY0" fmla="*/ 0 h 452846"/>
              <a:gd name="connsiteX1" fmla="*/ 2891246 w 3396343"/>
              <a:gd name="connsiteY1" fmla="*/ 0 h 452846"/>
              <a:gd name="connsiteX2" fmla="*/ 3396343 w 3396343"/>
              <a:gd name="connsiteY2" fmla="*/ 452846 h 452846"/>
              <a:gd name="connsiteX3" fmla="*/ 0 w 3396343"/>
              <a:gd name="connsiteY3" fmla="*/ 452846 h 452846"/>
              <a:gd name="connsiteX4" fmla="*/ 0 w 3396343"/>
              <a:gd name="connsiteY4" fmla="*/ 0 h 452846"/>
              <a:gd name="connsiteX0" fmla="*/ 0 w 3396343"/>
              <a:gd name="connsiteY0" fmla="*/ 0 h 465546"/>
              <a:gd name="connsiteX1" fmla="*/ 2891246 w 3396343"/>
              <a:gd name="connsiteY1" fmla="*/ 0 h 465546"/>
              <a:gd name="connsiteX2" fmla="*/ 3396343 w 3396343"/>
              <a:gd name="connsiteY2" fmla="*/ 452846 h 465546"/>
              <a:gd name="connsiteX3" fmla="*/ 419100 w 3396343"/>
              <a:gd name="connsiteY3" fmla="*/ 465546 h 465546"/>
              <a:gd name="connsiteX4" fmla="*/ 0 w 3396343"/>
              <a:gd name="connsiteY4" fmla="*/ 0 h 465546"/>
              <a:gd name="connsiteX0" fmla="*/ 0 w 3396343"/>
              <a:gd name="connsiteY0" fmla="*/ 0 h 465546"/>
              <a:gd name="connsiteX1" fmla="*/ 2891246 w 3396343"/>
              <a:gd name="connsiteY1" fmla="*/ 0 h 465546"/>
              <a:gd name="connsiteX2" fmla="*/ 3396343 w 3396343"/>
              <a:gd name="connsiteY2" fmla="*/ 452846 h 465546"/>
              <a:gd name="connsiteX3" fmla="*/ 438150 w 3396343"/>
              <a:gd name="connsiteY3" fmla="*/ 465546 h 465546"/>
              <a:gd name="connsiteX4" fmla="*/ 0 w 3396343"/>
              <a:gd name="connsiteY4" fmla="*/ 0 h 465546"/>
              <a:gd name="connsiteX0" fmla="*/ 0 w 3396343"/>
              <a:gd name="connsiteY0" fmla="*/ 0 h 465546"/>
              <a:gd name="connsiteX1" fmla="*/ 2891246 w 3396343"/>
              <a:gd name="connsiteY1" fmla="*/ 0 h 465546"/>
              <a:gd name="connsiteX2" fmla="*/ 3396343 w 3396343"/>
              <a:gd name="connsiteY2" fmla="*/ 452846 h 465546"/>
              <a:gd name="connsiteX3" fmla="*/ 450850 w 3396343"/>
              <a:gd name="connsiteY3" fmla="*/ 465546 h 465546"/>
              <a:gd name="connsiteX4" fmla="*/ 0 w 3396343"/>
              <a:gd name="connsiteY4" fmla="*/ 0 h 465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343" h="465546">
                <a:moveTo>
                  <a:pt x="0" y="0"/>
                </a:moveTo>
                <a:lnTo>
                  <a:pt x="2891246" y="0"/>
                </a:lnTo>
                <a:lnTo>
                  <a:pt x="3396343" y="452846"/>
                </a:lnTo>
                <a:lnTo>
                  <a:pt x="450850" y="465546"/>
                </a:lnTo>
                <a:lnTo>
                  <a:pt x="0" y="0"/>
                </a:lnTo>
                <a:close/>
              </a:path>
            </a:pathLst>
          </a:custGeom>
          <a:solidFill>
            <a:srgbClr val="009F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2800" b="1" dirty="0">
                <a:solidFill>
                  <a:schemeClr val="tx1"/>
                </a:solidFill>
                <a:effectLst>
                  <a:outerShdw blurRad="38100" dist="38100" dir="2700000" algn="tl">
                    <a:srgbClr val="000000">
                      <a:alpha val="43137"/>
                    </a:srgbClr>
                  </a:outerShdw>
                </a:effectLst>
                <a:ea typeface="Calibri"/>
                <a:cs typeface="Calibri"/>
                <a:sym typeface="Calibri"/>
              </a:rPr>
              <a:t>Lóbulo occipital</a:t>
            </a:r>
          </a:p>
        </p:txBody>
      </p:sp>
      <p:sp>
        <p:nvSpPr>
          <p:cNvPr id="14" name="Rectángulo 13">
            <a:extLst>
              <a:ext uri="{FF2B5EF4-FFF2-40B4-BE49-F238E27FC236}">
                <a16:creationId xmlns:a16="http://schemas.microsoft.com/office/drawing/2014/main" id="{9A9B6C8D-7A4E-4D4B-A478-0E7164EC4DE7}"/>
              </a:ext>
            </a:extLst>
          </p:cNvPr>
          <p:cNvSpPr/>
          <p:nvPr/>
        </p:nvSpPr>
        <p:spPr>
          <a:xfrm>
            <a:off x="4702471" y="1178283"/>
            <a:ext cx="4291368" cy="461665"/>
          </a:xfrm>
          <a:prstGeom prst="rect">
            <a:avLst/>
          </a:prstGeom>
        </p:spPr>
        <p:txBody>
          <a:bodyPr wrap="none">
            <a:spAutoFit/>
          </a:bodyPr>
          <a:lstStyle/>
          <a:p>
            <a:r>
              <a:rPr lang="es-CO" sz="2400" b="1" u="sng" dirty="0">
                <a:effectLst>
                  <a:outerShdw blurRad="38100" dist="38100" dir="2700000" algn="tl">
                    <a:srgbClr val="000000">
                      <a:alpha val="43137"/>
                    </a:srgbClr>
                  </a:outerShdw>
                </a:effectLst>
              </a:rPr>
              <a:t>corteza visual (cerebro humano)</a:t>
            </a:r>
          </a:p>
        </p:txBody>
      </p:sp>
      <p:pic>
        <p:nvPicPr>
          <p:cNvPr id="15" name="Google Shape;110;p9" descr="https://upload.wikimedia.org/wikipedia/commons/thumb/9/9d/BA17%2C18%2C19_-_Visual_cortex_%28V1%2C_V2%2C_V3%29_-_animation.gif/240px-BA17%2C18%2C19_-_Visual_cortex_%28V1%2C_V2%2C_V3%29_-_animation.gif">
            <a:extLst>
              <a:ext uri="{FF2B5EF4-FFF2-40B4-BE49-F238E27FC236}">
                <a16:creationId xmlns:a16="http://schemas.microsoft.com/office/drawing/2014/main" id="{B2F84FC7-0C4C-48C8-BFF4-3E7E874D81EE}"/>
              </a:ext>
            </a:extLst>
          </p:cNvPr>
          <p:cNvPicPr preferRelativeResize="0"/>
          <p:nvPr/>
        </p:nvPicPr>
        <p:blipFill rotWithShape="1">
          <a:blip r:embed="rId3">
            <a:alphaModFix/>
          </a:blip>
          <a:srcRect/>
          <a:stretch/>
        </p:blipFill>
        <p:spPr>
          <a:xfrm>
            <a:off x="1314995" y="3783268"/>
            <a:ext cx="2286000" cy="2286000"/>
          </a:xfrm>
          <a:prstGeom prst="rect">
            <a:avLst/>
          </a:prstGeom>
          <a:noFill/>
          <a:ln>
            <a:noFill/>
          </a:ln>
        </p:spPr>
      </p:pic>
      <p:sp>
        <p:nvSpPr>
          <p:cNvPr id="16" name="Google Shape;111;p9">
            <a:extLst>
              <a:ext uri="{FF2B5EF4-FFF2-40B4-BE49-F238E27FC236}">
                <a16:creationId xmlns:a16="http://schemas.microsoft.com/office/drawing/2014/main" id="{EDC4BB22-3EAF-4ED2-B00A-46E6E41D670C}"/>
              </a:ext>
            </a:extLst>
          </p:cNvPr>
          <p:cNvSpPr/>
          <p:nvPr/>
        </p:nvSpPr>
        <p:spPr>
          <a:xfrm>
            <a:off x="1314995" y="6069268"/>
            <a:ext cx="2433099"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s-CO" sz="1200">
                <a:solidFill>
                  <a:schemeClr val="dk1"/>
                </a:solidFill>
                <a:latin typeface="Calibri"/>
                <a:ea typeface="Calibri"/>
                <a:cs typeface="Calibri"/>
                <a:sym typeface="Calibri"/>
              </a:rPr>
              <a:t>Corteza visual, citoarquitectura de la corteza cerebral con sus áreas de Brodmann BA17, BA18 y BA19</a:t>
            </a:r>
            <a:endParaRPr/>
          </a:p>
        </p:txBody>
      </p:sp>
      <p:pic>
        <p:nvPicPr>
          <p:cNvPr id="17" name="Google Shape;112;p9" descr="https://upload.wikimedia.org/wikipedia/commons/thumb/1/1e/BA17_Primary_visual_cortex_-_animation.gif/240px-BA17_Primary_visual_cortex_-_animation.gif">
            <a:extLst>
              <a:ext uri="{FF2B5EF4-FFF2-40B4-BE49-F238E27FC236}">
                <a16:creationId xmlns:a16="http://schemas.microsoft.com/office/drawing/2014/main" id="{1C6679A8-1308-4A4B-B10B-3CDA1471ED03}"/>
              </a:ext>
            </a:extLst>
          </p:cNvPr>
          <p:cNvPicPr preferRelativeResize="0"/>
          <p:nvPr/>
        </p:nvPicPr>
        <p:blipFill rotWithShape="1">
          <a:blip r:embed="rId4">
            <a:alphaModFix/>
          </a:blip>
          <a:srcRect/>
          <a:stretch/>
        </p:blipFill>
        <p:spPr>
          <a:xfrm>
            <a:off x="1314995" y="1330290"/>
            <a:ext cx="2286000" cy="2286000"/>
          </a:xfrm>
          <a:prstGeom prst="rect">
            <a:avLst/>
          </a:prstGeom>
          <a:noFill/>
          <a:ln>
            <a:noFill/>
          </a:ln>
        </p:spPr>
      </p:pic>
      <p:sp>
        <p:nvSpPr>
          <p:cNvPr id="18" name="Google Shape;113;p9">
            <a:extLst>
              <a:ext uri="{FF2B5EF4-FFF2-40B4-BE49-F238E27FC236}">
                <a16:creationId xmlns:a16="http://schemas.microsoft.com/office/drawing/2014/main" id="{459B89E5-4A28-46AE-921D-DFB98D354C61}"/>
              </a:ext>
            </a:extLst>
          </p:cNvPr>
          <p:cNvSpPr/>
          <p:nvPr/>
        </p:nvSpPr>
        <p:spPr>
          <a:xfrm>
            <a:off x="1314995" y="3527035"/>
            <a:ext cx="2286000" cy="46166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s-CO" sz="1200">
                <a:solidFill>
                  <a:schemeClr val="dk1"/>
                </a:solidFill>
                <a:latin typeface="Calibri"/>
                <a:ea typeface="Calibri"/>
                <a:cs typeface="Calibri"/>
                <a:sym typeface="Calibri"/>
              </a:rPr>
              <a:t>Corteza visual primaria V1 o áreas de Brodmann BA17</a:t>
            </a:r>
            <a:endParaRPr sz="1200">
              <a:solidFill>
                <a:schemeClr val="dk1"/>
              </a:solidFill>
              <a:latin typeface="Calibri"/>
              <a:ea typeface="Calibri"/>
              <a:cs typeface="Calibri"/>
              <a:sym typeface="Calibri"/>
            </a:endParaRPr>
          </a:p>
        </p:txBody>
      </p:sp>
      <p:sp>
        <p:nvSpPr>
          <p:cNvPr id="20" name="Google Shape;115;p9">
            <a:extLst>
              <a:ext uri="{FF2B5EF4-FFF2-40B4-BE49-F238E27FC236}">
                <a16:creationId xmlns:a16="http://schemas.microsoft.com/office/drawing/2014/main" id="{803A9853-87EE-4F99-AF0C-96FB9D148A7E}"/>
              </a:ext>
            </a:extLst>
          </p:cNvPr>
          <p:cNvSpPr/>
          <p:nvPr/>
        </p:nvSpPr>
        <p:spPr>
          <a:xfrm>
            <a:off x="3600995" y="1899824"/>
            <a:ext cx="8591005" cy="4524275"/>
          </a:xfrm>
          <a:prstGeom prst="rect">
            <a:avLst/>
          </a:prstGeom>
          <a:solidFill>
            <a:schemeClr val="bg1"/>
          </a:solid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s-CO" sz="2400" b="1" dirty="0">
                <a:solidFill>
                  <a:schemeClr val="dk1"/>
                </a:solidFill>
                <a:ea typeface="Calibri"/>
                <a:cs typeface="Calibri"/>
                <a:sym typeface="Calibri"/>
              </a:rPr>
              <a:t>Área visual terciaria o V3, V4 y V5:</a:t>
            </a:r>
            <a:r>
              <a:rPr lang="es-CO" sz="2400" dirty="0">
                <a:solidFill>
                  <a:schemeClr val="dk1"/>
                </a:solidFill>
                <a:ea typeface="Calibri"/>
                <a:cs typeface="Calibri"/>
                <a:sym typeface="Calibri"/>
              </a:rPr>
              <a:t> </a:t>
            </a:r>
            <a:endParaRPr sz="2400" dirty="0"/>
          </a:p>
          <a:p>
            <a:pPr marL="0" marR="0" lvl="0" indent="0" algn="just" rtl="0">
              <a:spcBef>
                <a:spcPts val="0"/>
              </a:spcBef>
              <a:spcAft>
                <a:spcPts val="0"/>
              </a:spcAft>
              <a:buNone/>
            </a:pPr>
            <a:endParaRPr sz="2400" dirty="0">
              <a:solidFill>
                <a:schemeClr val="dk1"/>
              </a:solidFill>
              <a:ea typeface="Calibri"/>
              <a:cs typeface="Calibri"/>
              <a:sym typeface="Calibri"/>
            </a:endParaRPr>
          </a:p>
          <a:p>
            <a:pPr marL="0" marR="0" lvl="0" indent="0" algn="just" rtl="0">
              <a:spcBef>
                <a:spcPts val="0"/>
              </a:spcBef>
              <a:spcAft>
                <a:spcPts val="0"/>
              </a:spcAft>
              <a:buNone/>
            </a:pPr>
            <a:r>
              <a:rPr lang="es-CO" sz="2400" dirty="0">
                <a:solidFill>
                  <a:schemeClr val="dk1"/>
                </a:solidFill>
                <a:ea typeface="Calibri"/>
                <a:cs typeface="Calibri"/>
                <a:sym typeface="Calibri"/>
              </a:rPr>
              <a:t>Reciben aferencias tanto de V1 como de V2. </a:t>
            </a:r>
            <a:endParaRPr sz="2400" dirty="0"/>
          </a:p>
          <a:p>
            <a:pPr marL="0" marR="0" lvl="0" indent="0" algn="just" rtl="0">
              <a:spcBef>
                <a:spcPts val="0"/>
              </a:spcBef>
              <a:spcAft>
                <a:spcPts val="0"/>
              </a:spcAft>
              <a:buNone/>
            </a:pPr>
            <a:endParaRPr sz="2400" dirty="0">
              <a:solidFill>
                <a:schemeClr val="dk1"/>
              </a:solidFill>
              <a:ea typeface="Calibri"/>
              <a:cs typeface="Calibri"/>
              <a:sym typeface="Calibri"/>
            </a:endParaRPr>
          </a:p>
          <a:p>
            <a:pPr marL="285750" marR="0" lvl="0" indent="-285750" algn="just" rtl="0">
              <a:spcBef>
                <a:spcPts val="0"/>
              </a:spcBef>
              <a:spcAft>
                <a:spcPts val="0"/>
              </a:spcAft>
              <a:buClr>
                <a:schemeClr val="dk1"/>
              </a:buClr>
              <a:buSzPts val="1800"/>
              <a:buFont typeface="Arial"/>
              <a:buChar char="•"/>
            </a:pPr>
            <a:r>
              <a:rPr lang="es-CO" sz="2400" dirty="0">
                <a:solidFill>
                  <a:schemeClr val="dk1"/>
                </a:solidFill>
                <a:ea typeface="Calibri"/>
                <a:cs typeface="Calibri"/>
                <a:sym typeface="Calibri"/>
              </a:rPr>
              <a:t>Las células de V3 son sensibles a la orientación y la disparidad binocular (permite una visión tridimensional de casi la totalidad del espacio visual). </a:t>
            </a:r>
            <a:endParaRPr sz="2400" dirty="0"/>
          </a:p>
          <a:p>
            <a:pPr marL="285750" marR="0" lvl="0" indent="-171450" algn="just" rtl="0">
              <a:spcBef>
                <a:spcPts val="0"/>
              </a:spcBef>
              <a:spcAft>
                <a:spcPts val="0"/>
              </a:spcAft>
              <a:buClr>
                <a:schemeClr val="dk1"/>
              </a:buClr>
              <a:buSzPts val="1800"/>
              <a:buFont typeface="Arial"/>
              <a:buNone/>
            </a:pPr>
            <a:endParaRPr sz="2400" dirty="0">
              <a:solidFill>
                <a:schemeClr val="dk1"/>
              </a:solidFill>
              <a:ea typeface="Calibri"/>
              <a:cs typeface="Calibri"/>
              <a:sym typeface="Calibri"/>
            </a:endParaRPr>
          </a:p>
          <a:p>
            <a:pPr marL="285750" marR="0" lvl="0" indent="-285750" algn="just" rtl="0">
              <a:spcBef>
                <a:spcPts val="0"/>
              </a:spcBef>
              <a:spcAft>
                <a:spcPts val="0"/>
              </a:spcAft>
              <a:buClr>
                <a:schemeClr val="dk1"/>
              </a:buClr>
              <a:buSzPts val="1800"/>
              <a:buFont typeface="Arial"/>
              <a:buChar char="•"/>
            </a:pPr>
            <a:r>
              <a:rPr lang="es-CO" sz="2400" dirty="0">
                <a:solidFill>
                  <a:schemeClr val="dk1"/>
                </a:solidFill>
                <a:ea typeface="Calibri"/>
                <a:cs typeface="Calibri"/>
                <a:sym typeface="Calibri"/>
              </a:rPr>
              <a:t>V4 participa en el análisis del color y la forma de los estímulos visuales. </a:t>
            </a:r>
            <a:endParaRPr sz="2400" dirty="0"/>
          </a:p>
          <a:p>
            <a:pPr marL="285750" marR="0" lvl="0" indent="-171450" algn="just" rtl="0">
              <a:spcBef>
                <a:spcPts val="0"/>
              </a:spcBef>
              <a:spcAft>
                <a:spcPts val="0"/>
              </a:spcAft>
              <a:buClr>
                <a:schemeClr val="dk1"/>
              </a:buClr>
              <a:buSzPts val="1800"/>
              <a:buFont typeface="Arial"/>
              <a:buNone/>
            </a:pPr>
            <a:endParaRPr sz="2400" dirty="0">
              <a:solidFill>
                <a:schemeClr val="dk1"/>
              </a:solidFill>
              <a:ea typeface="Calibri"/>
              <a:cs typeface="Calibri"/>
              <a:sym typeface="Calibri"/>
            </a:endParaRPr>
          </a:p>
          <a:p>
            <a:pPr marL="285750" marR="0" lvl="0" indent="-285750" algn="just" rtl="0">
              <a:spcBef>
                <a:spcPts val="0"/>
              </a:spcBef>
              <a:spcAft>
                <a:spcPts val="0"/>
              </a:spcAft>
              <a:buClr>
                <a:schemeClr val="dk1"/>
              </a:buClr>
              <a:buSzPts val="1800"/>
              <a:buFont typeface="Arial"/>
              <a:buChar char="•"/>
            </a:pPr>
            <a:r>
              <a:rPr lang="es-CO" sz="2400" dirty="0">
                <a:solidFill>
                  <a:schemeClr val="dk1"/>
                </a:solidFill>
                <a:ea typeface="Calibri"/>
                <a:cs typeface="Calibri"/>
                <a:sym typeface="Calibri"/>
              </a:rPr>
              <a:t>V5 colabora en la percepción del movimiento.</a:t>
            </a:r>
            <a:endParaRPr sz="2400" dirty="0">
              <a:solidFill>
                <a:schemeClr val="dk1"/>
              </a:solidFill>
              <a:ea typeface="Calibri"/>
              <a:cs typeface="Calibri"/>
              <a:sym typeface="Calibri"/>
            </a:endParaRPr>
          </a:p>
        </p:txBody>
      </p:sp>
    </p:spTree>
    <p:extLst>
      <p:ext uri="{BB962C8B-B14F-4D97-AF65-F5344CB8AC3E}">
        <p14:creationId xmlns:p14="http://schemas.microsoft.com/office/powerpoint/2010/main" val="101648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D1087DF4-FFD8-49D8-B516-E6CD287AE296}"/>
              </a:ext>
            </a:extLst>
          </p:cNvPr>
          <p:cNvSpPr txBox="1"/>
          <p:nvPr/>
        </p:nvSpPr>
        <p:spPr>
          <a:xfrm>
            <a:off x="1614197" y="475862"/>
            <a:ext cx="6848669" cy="584775"/>
          </a:xfrm>
          <a:prstGeom prst="rect">
            <a:avLst/>
          </a:prstGeom>
          <a:noFill/>
        </p:spPr>
        <p:txBody>
          <a:bodyPr wrap="square" rtlCol="0">
            <a:spAutoFit/>
          </a:bodyPr>
          <a:lstStyle/>
          <a:p>
            <a:r>
              <a:rPr lang="es-ES" sz="3200" b="1" dirty="0">
                <a:solidFill>
                  <a:srgbClr val="FFC000"/>
                </a:solidFill>
                <a:effectLst>
                  <a:outerShdw blurRad="38100" dist="38100" dir="2700000" algn="tl">
                    <a:srgbClr val="000000">
                      <a:alpha val="43137"/>
                    </a:srgbClr>
                  </a:outerShdw>
                </a:effectLst>
              </a:rPr>
              <a:t>El sentido de la visión </a:t>
            </a:r>
          </a:p>
        </p:txBody>
      </p:sp>
      <p:sp>
        <p:nvSpPr>
          <p:cNvPr id="3" name="Rectángulo 2">
            <a:extLst>
              <a:ext uri="{FF2B5EF4-FFF2-40B4-BE49-F238E27FC236}">
                <a16:creationId xmlns:a16="http://schemas.microsoft.com/office/drawing/2014/main" id="{64D8AA27-6564-4536-BCDD-7D5F27BC1183}"/>
              </a:ext>
            </a:extLst>
          </p:cNvPr>
          <p:cNvSpPr/>
          <p:nvPr/>
        </p:nvSpPr>
        <p:spPr>
          <a:xfrm>
            <a:off x="1181100" y="1347310"/>
            <a:ext cx="11010900" cy="923330"/>
          </a:xfrm>
          <a:prstGeom prst="rect">
            <a:avLst/>
          </a:prstGeom>
        </p:spPr>
        <p:txBody>
          <a:bodyPr wrap="square">
            <a:spAutoFit/>
          </a:bodyPr>
          <a:lstStyle/>
          <a:p>
            <a:r>
              <a:rPr lang="es-ES" dirty="0"/>
              <a:t>La corteza visual de los </a:t>
            </a:r>
            <a:r>
              <a:rPr lang="es-ES" b="1" dirty="0"/>
              <a:t>animales</a:t>
            </a:r>
            <a:r>
              <a:rPr lang="es-ES" dirty="0"/>
              <a:t> es el más potente sistema de procesamiento visual que conocemos, por lo que suena lógico inspirarse en ella para crear una variante de </a:t>
            </a:r>
            <a:r>
              <a:rPr lang="es-ES" b="1" dirty="0"/>
              <a:t>redes neuronales artificiales (</a:t>
            </a:r>
            <a:r>
              <a:rPr lang="es-ES" b="1" dirty="0" err="1"/>
              <a:t>RNA</a:t>
            </a:r>
            <a:r>
              <a:rPr lang="es-ES" b="1" dirty="0"/>
              <a:t>) </a:t>
            </a:r>
            <a:r>
              <a:rPr lang="es-ES" dirty="0"/>
              <a:t>que ayude a identificar imágenes, usando </a:t>
            </a:r>
            <a:r>
              <a:rPr lang="es-ES" b="1" dirty="0"/>
              <a:t>DEEP LEARNING.</a:t>
            </a:r>
            <a:endParaRPr lang="es-CO" b="1" dirty="0"/>
          </a:p>
        </p:txBody>
      </p:sp>
      <p:pic>
        <p:nvPicPr>
          <p:cNvPr id="2050" name="Picture 2" descr="Human vision vs Animal vision - YouTube">
            <a:extLst>
              <a:ext uri="{FF2B5EF4-FFF2-40B4-BE49-F238E27FC236}">
                <a16:creationId xmlns:a16="http://schemas.microsoft.com/office/drawing/2014/main" id="{0FDB6982-9631-4AF5-A2E7-31B04DB77F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166" b="14722"/>
          <a:stretch/>
        </p:blipFill>
        <p:spPr bwMode="auto">
          <a:xfrm>
            <a:off x="1614197" y="2270640"/>
            <a:ext cx="4115091" cy="197866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ow Birds See The World As Compared To Humans - Earthly Mission">
            <a:extLst>
              <a:ext uri="{FF2B5EF4-FFF2-40B4-BE49-F238E27FC236}">
                <a16:creationId xmlns:a16="http://schemas.microsoft.com/office/drawing/2014/main" id="{2F0B9F1B-0076-48E6-A711-5AAF1643CC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62713" y="2270640"/>
            <a:ext cx="3709987" cy="194156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56B4E8AE-4CCC-409D-BEF2-F14F0A968881}"/>
              </a:ext>
            </a:extLst>
          </p:cNvPr>
          <p:cNvPicPr>
            <a:picLocks noChangeAspect="1"/>
          </p:cNvPicPr>
          <p:nvPr/>
        </p:nvPicPr>
        <p:blipFill>
          <a:blip r:embed="rId5"/>
          <a:stretch>
            <a:fillRect/>
          </a:stretch>
        </p:blipFill>
        <p:spPr>
          <a:xfrm>
            <a:off x="1458313" y="4376434"/>
            <a:ext cx="4391060" cy="1738616"/>
          </a:xfrm>
          <a:prstGeom prst="rect">
            <a:avLst/>
          </a:prstGeom>
        </p:spPr>
      </p:pic>
      <p:pic>
        <p:nvPicPr>
          <p:cNvPr id="7" name="Imagen 6">
            <a:extLst>
              <a:ext uri="{FF2B5EF4-FFF2-40B4-BE49-F238E27FC236}">
                <a16:creationId xmlns:a16="http://schemas.microsoft.com/office/drawing/2014/main" id="{F6EDC24C-BAF8-481C-BE11-5AC73A551865}"/>
              </a:ext>
            </a:extLst>
          </p:cNvPr>
          <p:cNvPicPr>
            <a:picLocks noChangeAspect="1"/>
          </p:cNvPicPr>
          <p:nvPr/>
        </p:nvPicPr>
        <p:blipFill>
          <a:blip r:embed="rId6"/>
          <a:stretch>
            <a:fillRect/>
          </a:stretch>
        </p:blipFill>
        <p:spPr>
          <a:xfrm>
            <a:off x="6467476" y="4376434"/>
            <a:ext cx="3346994" cy="1938696"/>
          </a:xfrm>
          <a:prstGeom prst="rect">
            <a:avLst/>
          </a:prstGeom>
        </p:spPr>
      </p:pic>
    </p:spTree>
    <p:extLst>
      <p:ext uri="{BB962C8B-B14F-4D97-AF65-F5344CB8AC3E}">
        <p14:creationId xmlns:p14="http://schemas.microsoft.com/office/powerpoint/2010/main" val="124328769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TotalTime>
  <Words>1331</Words>
  <Application>Microsoft Office PowerPoint</Application>
  <PresentationFormat>Panorámica</PresentationFormat>
  <Paragraphs>178</Paragraphs>
  <Slides>27</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27</vt:i4>
      </vt:variant>
    </vt:vector>
  </HeadingPairs>
  <TitlesOfParts>
    <vt:vector size="32" baseType="lpstr">
      <vt:lpstr>Arial</vt:lpstr>
      <vt:lpstr>Calibri</vt:lpstr>
      <vt:lpstr>Calibri Light</vt:lpstr>
      <vt:lpstr>Rubik</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Emilia Ines Sandoval Garcia</dc:creator>
  <cp:lastModifiedBy>Luis Fernando Castellanos Guarin</cp:lastModifiedBy>
  <cp:revision>12</cp:revision>
  <dcterms:created xsi:type="dcterms:W3CDTF">2020-01-24T20:50:22Z</dcterms:created>
  <dcterms:modified xsi:type="dcterms:W3CDTF">2020-05-09T19:28:37Z</dcterms:modified>
</cp:coreProperties>
</file>